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32" r:id="rId1"/>
  </p:sldMasterIdLst>
  <p:notesMasterIdLst>
    <p:notesMasterId r:id="rId44"/>
  </p:notesMasterIdLst>
  <p:sldIdLst>
    <p:sldId id="256" r:id="rId2"/>
    <p:sldId id="257" r:id="rId3"/>
    <p:sldId id="258" r:id="rId4"/>
    <p:sldId id="259" r:id="rId5"/>
    <p:sldId id="286" r:id="rId6"/>
    <p:sldId id="260" r:id="rId7"/>
    <p:sldId id="346" r:id="rId8"/>
    <p:sldId id="347" r:id="rId9"/>
    <p:sldId id="287" r:id="rId10"/>
    <p:sldId id="348" r:id="rId11"/>
    <p:sldId id="303" r:id="rId12"/>
    <p:sldId id="349" r:id="rId13"/>
    <p:sldId id="261" r:id="rId14"/>
    <p:sldId id="262" r:id="rId15"/>
    <p:sldId id="276" r:id="rId16"/>
    <p:sldId id="263" r:id="rId17"/>
    <p:sldId id="264" r:id="rId18"/>
    <p:sldId id="290" r:id="rId19"/>
    <p:sldId id="282" r:id="rId20"/>
    <p:sldId id="265" r:id="rId21"/>
    <p:sldId id="266" r:id="rId22"/>
    <p:sldId id="350" r:id="rId23"/>
    <p:sldId id="267" r:id="rId24"/>
    <p:sldId id="268" r:id="rId25"/>
    <p:sldId id="288" r:id="rId26"/>
    <p:sldId id="351" r:id="rId27"/>
    <p:sldId id="269" r:id="rId28"/>
    <p:sldId id="270" r:id="rId29"/>
    <p:sldId id="271" r:id="rId30"/>
    <p:sldId id="272" r:id="rId31"/>
    <p:sldId id="275" r:id="rId32"/>
    <p:sldId id="353" r:id="rId33"/>
    <p:sldId id="274" r:id="rId34"/>
    <p:sldId id="352" r:id="rId35"/>
    <p:sldId id="273" r:id="rId36"/>
    <p:sldId id="277" r:id="rId37"/>
    <p:sldId id="336" r:id="rId38"/>
    <p:sldId id="339" r:id="rId39"/>
    <p:sldId id="337" r:id="rId40"/>
    <p:sldId id="338" r:id="rId41"/>
    <p:sldId id="355" r:id="rId42"/>
    <p:sldId id="354"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962" autoAdjust="0"/>
    <p:restoredTop sz="70189" autoAdjust="0"/>
  </p:normalViewPr>
  <p:slideViewPr>
    <p:cSldViewPr snapToGrid="0">
      <p:cViewPr varScale="1">
        <p:scale>
          <a:sx n="44" d="100"/>
          <a:sy n="44" d="100"/>
        </p:scale>
        <p:origin x="86" y="528"/>
      </p:cViewPr>
      <p:guideLst/>
    </p:cSldViewPr>
  </p:slideViewPr>
  <p:notesTextViewPr>
    <p:cViewPr>
      <p:scale>
        <a:sx n="1" d="1"/>
        <a:sy n="1" d="1"/>
      </p:scale>
      <p:origin x="0" y="0"/>
    </p:cViewPr>
  </p:notesTextViewPr>
  <p:sorterViewPr>
    <p:cViewPr>
      <p:scale>
        <a:sx n="100" d="100"/>
        <a:sy n="100" d="100"/>
      </p:scale>
      <p:origin x="0" y="-6053"/>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03B0D53-DBB1-4931-9625-0C604C8CE3A9}" type="datetimeFigureOut">
              <a:rPr lang="en-US" smtClean="0"/>
              <a:t>2/26/2019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1C0536B-9402-4F94-A56C-C8DF2823F05B}" type="slidenum">
              <a:rPr lang="en-US" smtClean="0"/>
              <a:t>‹#›</a:t>
            </a:fld>
            <a:endParaRPr lang="en-US"/>
          </a:p>
        </p:txBody>
      </p:sp>
    </p:spTree>
    <p:extLst>
      <p:ext uri="{BB962C8B-B14F-4D97-AF65-F5344CB8AC3E}">
        <p14:creationId xmlns:p14="http://schemas.microsoft.com/office/powerpoint/2010/main" val="30058052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SWEAR MY INTERESTS ARE PURELY ACADEMIC</a:t>
            </a:r>
          </a:p>
          <a:p>
            <a:endParaRPr lang="en-US" dirty="0"/>
          </a:p>
          <a:p>
            <a:r>
              <a:rPr lang="en-US" dirty="0"/>
              <a:t>BUT SERIOUSLY, YOU UPPITY FUCKS COULD PAINT SOMETHING ELSE EVERY ONCE IN A WHILE</a:t>
            </a:r>
          </a:p>
          <a:p>
            <a:endParaRPr lang="en-US" dirty="0"/>
          </a:p>
          <a:p>
            <a:r>
              <a:rPr lang="en-US" dirty="0"/>
              <a:t>I WILL GIVE YOU 10 DOLLARS IF YOU CAN IDENTIFY EVERY WORK AND ARTIST IN THIS SLIDE </a:t>
            </a:r>
          </a:p>
        </p:txBody>
      </p:sp>
      <p:sp>
        <p:nvSpPr>
          <p:cNvPr id="4" name="Slide Number Placeholder 3"/>
          <p:cNvSpPr>
            <a:spLocks noGrp="1"/>
          </p:cNvSpPr>
          <p:nvPr>
            <p:ph type="sldNum" sz="quarter" idx="5"/>
          </p:nvPr>
        </p:nvSpPr>
        <p:spPr/>
        <p:txBody>
          <a:bodyPr/>
          <a:lstStyle/>
          <a:p>
            <a:fld id="{D1C0536B-9402-4F94-A56C-C8DF2823F05B}" type="slidenum">
              <a:rPr lang="en-US" smtClean="0"/>
              <a:t>1</a:t>
            </a:fld>
            <a:endParaRPr lang="en-US"/>
          </a:p>
        </p:txBody>
      </p:sp>
    </p:spTree>
    <p:extLst>
      <p:ext uri="{BB962C8B-B14F-4D97-AF65-F5344CB8AC3E}">
        <p14:creationId xmlns:p14="http://schemas.microsoft.com/office/powerpoint/2010/main" val="13771680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SHOWS EARTH AT THE MOMENT OF CREATION IN GRISAILLE</a:t>
            </a:r>
          </a:p>
          <a:p>
            <a:endParaRPr lang="en-US" dirty="0"/>
          </a:p>
          <a:p>
            <a:r>
              <a:rPr lang="en-US" dirty="0"/>
              <a:t>BOSCH ALSO PAINTED THE </a:t>
            </a:r>
            <a:r>
              <a:rPr lang="en-US" b="1" dirty="0"/>
              <a:t>HAYWAIN TRIPTYCH</a:t>
            </a:r>
            <a:r>
              <a:rPr lang="en-US" dirty="0"/>
              <a:t>, SIMILAR TO A LATER WORK BY JOHN CONSTABLE-THE CONTENT IS FAIRLY SIMILAR,  BUT IT DOESN’T COME UP AS OFTEN</a:t>
            </a:r>
          </a:p>
          <a:p>
            <a:endParaRPr lang="en-US" dirty="0"/>
          </a:p>
          <a:p>
            <a:r>
              <a:rPr lang="en-US" dirty="0"/>
              <a:t>HIS OTHER WORKS ARE </a:t>
            </a:r>
            <a:r>
              <a:rPr lang="en-US" b="1" dirty="0"/>
              <a:t>DEATH AND THE MISER </a:t>
            </a:r>
            <a:r>
              <a:rPr lang="en-US" b="0" dirty="0"/>
              <a:t>AND </a:t>
            </a:r>
            <a:r>
              <a:rPr lang="en-US" b="1" dirty="0"/>
              <a:t>SHIP OF FOOLS, </a:t>
            </a:r>
            <a:r>
              <a:rPr lang="en-US" b="0" dirty="0"/>
              <a:t>BOTH OF WHICH INVOLVE MORE CAROUSING ASSHOLES OR THEIR DAMNATION. THIS GUY ONLY HAD ONE THING ON HIS MIND. THESE LATTER THREE WORKS WILL MOST COMMONLY BE TOUGHER BONUS PARTS, SO FOR TOSSUPS, YOU MOSTLY  CAN STICK WITH  </a:t>
            </a:r>
            <a:r>
              <a:rPr lang="en-US" b="0" i="1" dirty="0"/>
              <a:t>GARDEN</a:t>
            </a:r>
            <a:endParaRPr lang="en-US" dirty="0"/>
          </a:p>
        </p:txBody>
      </p:sp>
      <p:sp>
        <p:nvSpPr>
          <p:cNvPr id="4" name="Slide Number Placeholder 3"/>
          <p:cNvSpPr>
            <a:spLocks noGrp="1"/>
          </p:cNvSpPr>
          <p:nvPr>
            <p:ph type="sldNum" sz="quarter" idx="5"/>
          </p:nvPr>
        </p:nvSpPr>
        <p:spPr/>
        <p:txBody>
          <a:bodyPr/>
          <a:lstStyle/>
          <a:p>
            <a:fld id="{D1C0536B-9402-4F94-A56C-C8DF2823F05B}" type="slidenum">
              <a:rPr lang="en-US" smtClean="0"/>
              <a:t>10</a:t>
            </a:fld>
            <a:endParaRPr lang="en-US"/>
          </a:p>
        </p:txBody>
      </p:sp>
    </p:spTree>
    <p:extLst>
      <p:ext uri="{BB962C8B-B14F-4D97-AF65-F5344CB8AC3E}">
        <p14:creationId xmlns:p14="http://schemas.microsoft.com/office/powerpoint/2010/main" val="38446410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TOP LEFT: PORTRAIT OF </a:t>
            </a:r>
            <a:r>
              <a:rPr lang="en-US" b="1" dirty="0"/>
              <a:t>MARTIN LUTHER</a:t>
            </a:r>
            <a:r>
              <a:rPr lang="en-US" b="0" dirty="0"/>
              <a:t>, LUCAS </a:t>
            </a:r>
            <a:r>
              <a:rPr lang="en-US" b="1" dirty="0"/>
              <a:t>CRANACH</a:t>
            </a:r>
            <a:r>
              <a:rPr lang="en-US" b="0" dirty="0"/>
              <a:t> THE ELDER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TOP RIGHT: </a:t>
            </a:r>
            <a:r>
              <a:rPr lang="en-US" b="1" dirty="0"/>
              <a:t>SELF PORTRAIT </a:t>
            </a:r>
            <a:r>
              <a:rPr lang="en-US" b="0" dirty="0"/>
              <a:t>AT 28, ALBRECHT </a:t>
            </a:r>
            <a:r>
              <a:rPr lang="en-US" b="1" dirty="0"/>
              <a:t>DURER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BOTTOM LEFT: </a:t>
            </a:r>
            <a:r>
              <a:rPr lang="en-US" b="1" dirty="0"/>
              <a:t>ST JEROME IN HIS STUDY</a:t>
            </a:r>
            <a:r>
              <a:rPr lang="en-US" b="0" dirty="0"/>
              <a:t>, ALBRECHT </a:t>
            </a:r>
            <a:r>
              <a:rPr lang="en-US" b="1" dirty="0"/>
              <a:t>DURER-</a:t>
            </a:r>
            <a:r>
              <a:rPr lang="en-US" b="0" dirty="0"/>
              <a:t>SEEN TRANSLATING THE BIBLE FROM LATIN (VULGATE) WHILE A DOG AND A LION CHILL IN THE FOREGROUND</a:t>
            </a: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BOTTOM RIGHT: </a:t>
            </a:r>
            <a:r>
              <a:rPr lang="en-US" b="1" dirty="0"/>
              <a:t>THE FOUR HORSEMEN OF THE APOCALYPSE</a:t>
            </a:r>
            <a:r>
              <a:rPr lang="en-US" b="0" dirty="0"/>
              <a:t>, ALBRECHT </a:t>
            </a:r>
            <a:r>
              <a:rPr lang="en-US" b="1" dirty="0"/>
              <a:t>DURER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BELOW TEXT: </a:t>
            </a:r>
            <a:r>
              <a:rPr lang="en-US" b="1" dirty="0"/>
              <a:t>BODY OF THE DEAD CHRIST IN THE TOMB</a:t>
            </a:r>
            <a:r>
              <a:rPr lang="en-US" b="0" dirty="0"/>
              <a:t>, HANS </a:t>
            </a:r>
            <a:r>
              <a:rPr lang="en-US" b="1" dirty="0"/>
              <a:t>HOLBEIN THE YOUNGER-</a:t>
            </a:r>
            <a:r>
              <a:rPr lang="en-US" b="0" dirty="0"/>
              <a:t>PAINTING FEATURED IN DOSTOEVSKY’S  </a:t>
            </a:r>
            <a:r>
              <a:rPr lang="en-US" b="0" i="1" dirty="0"/>
              <a:t>THE IDIOT</a:t>
            </a: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endParaRPr lang="en-US" dirty="0"/>
          </a:p>
          <a:p>
            <a:r>
              <a:rPr lang="en-US" dirty="0"/>
              <a:t>ALBRECHT </a:t>
            </a:r>
            <a:r>
              <a:rPr lang="en-US" b="1" dirty="0"/>
              <a:t>DURER-</a:t>
            </a:r>
            <a:r>
              <a:rPr lang="en-US" b="0" dirty="0"/>
              <a:t>FAMOUS FOR HIS </a:t>
            </a:r>
            <a:r>
              <a:rPr lang="en-US" b="1" dirty="0"/>
              <a:t>WOOD CARVINGS</a:t>
            </a:r>
            <a:r>
              <a:rPr lang="en-US" b="0" dirty="0"/>
              <a:t>(</a:t>
            </a:r>
            <a:r>
              <a:rPr lang="en-US" b="1" dirty="0"/>
              <a:t>THE FOUR HORSEMEN OF THE APOCALYPSE</a:t>
            </a:r>
            <a:r>
              <a:rPr lang="en-US" b="0" dirty="0"/>
              <a:t>, </a:t>
            </a:r>
            <a:r>
              <a:rPr lang="en-US" b="1" dirty="0"/>
              <a:t>MELENCOLIA I</a:t>
            </a:r>
            <a:r>
              <a:rPr lang="en-US" b="0" dirty="0"/>
              <a:t>, </a:t>
            </a:r>
            <a:r>
              <a:rPr lang="en-US" b="1" dirty="0"/>
              <a:t>ST. JEROME IN HIS STUDY</a:t>
            </a:r>
            <a:r>
              <a:rPr lang="en-US" b="0" dirty="0"/>
              <a:t>), USE OF </a:t>
            </a:r>
            <a:r>
              <a:rPr lang="en-US" b="1" dirty="0"/>
              <a:t>WATERCOLOR</a:t>
            </a:r>
            <a:r>
              <a:rPr lang="en-US" b="0" dirty="0"/>
              <a:t>, AND FOR HIS </a:t>
            </a:r>
            <a:r>
              <a:rPr lang="en-US" b="1" dirty="0"/>
              <a:t>SELF-PORTRAIT</a:t>
            </a:r>
            <a:r>
              <a:rPr lang="en-US" b="0" dirty="0"/>
              <a:t> IN WHICH HE TOTALLY DOESN’T INVITE COMPARISONS TO CHRIST. NOT AT ALL. </a:t>
            </a:r>
          </a:p>
          <a:p>
            <a:endParaRPr lang="en-US" b="0" dirty="0"/>
          </a:p>
          <a:p>
            <a:r>
              <a:rPr lang="en-US" b="0" dirty="0"/>
              <a:t>MATTHIAS </a:t>
            </a:r>
            <a:r>
              <a:rPr lang="en-US" b="1" dirty="0"/>
              <a:t>GRUNEWALD-ISENHEIM ALTARPIECE, </a:t>
            </a:r>
            <a:r>
              <a:rPr lang="en-US" b="0" dirty="0"/>
              <a:t>INCLUDING A PARTCULARLY GROTESQUE CRUCIFIXION SCENE</a:t>
            </a:r>
            <a:endParaRPr lang="en-US" b="1" dirty="0"/>
          </a:p>
          <a:p>
            <a:endParaRPr lang="en-US" b="1" dirty="0"/>
          </a:p>
          <a:p>
            <a:r>
              <a:rPr lang="en-US" b="0" dirty="0"/>
              <a:t>LUCAS </a:t>
            </a:r>
            <a:r>
              <a:rPr lang="en-US" b="1" dirty="0"/>
              <a:t>CRANACH THE ELDER-</a:t>
            </a:r>
            <a:r>
              <a:rPr lang="en-US" b="0" dirty="0"/>
              <a:t>NEED AN OBSCURE ART CLUE? CRANACH’S YOUR GUY! MOST FAMOUS FOR BEING PALS WITH </a:t>
            </a:r>
            <a:r>
              <a:rPr lang="en-US" b="1" dirty="0"/>
              <a:t>MARTIN LUTHER, </a:t>
            </a:r>
            <a:r>
              <a:rPr lang="en-US" b="0" dirty="0"/>
              <a:t> AND PAINTED THE MOST FAMOUS PORTRAIT OF HIM; ALSO  DID THE </a:t>
            </a:r>
            <a:r>
              <a:rPr lang="en-US" b="1" dirty="0"/>
              <a:t>GLOGOW MADONNA</a:t>
            </a:r>
            <a:r>
              <a:rPr lang="en-US" b="0" dirty="0"/>
              <a:t>, AND DIPTYCHS OF </a:t>
            </a:r>
            <a:r>
              <a:rPr lang="en-US" b="1" dirty="0"/>
              <a:t>ADAM AND EVE </a:t>
            </a:r>
            <a:r>
              <a:rPr lang="en-US" b="0" dirty="0"/>
              <a:t>AS WELL AS A BUNCH OF PAINTINGS OF </a:t>
            </a:r>
            <a:r>
              <a:rPr lang="en-US" b="1" dirty="0"/>
              <a:t>CUPID AND VENUS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THE AMBASSADORS</a:t>
            </a:r>
            <a:r>
              <a:rPr lang="en-US" dirty="0"/>
              <a:t>, HANS </a:t>
            </a:r>
            <a:r>
              <a:rPr lang="en-US" b="1" dirty="0"/>
              <a:t>HOLBEIN</a:t>
            </a:r>
            <a:r>
              <a:rPr lang="en-US" dirty="0"/>
              <a:t>-(NOT PICTURED)-note the distorted </a:t>
            </a:r>
            <a:r>
              <a:rPr lang="en-US" b="1" dirty="0"/>
              <a:t>“anamorphic” </a:t>
            </a:r>
            <a:r>
              <a:rPr lang="en-US" dirty="0"/>
              <a:t>skull (stretched to odd dimensions to hide it in plain sight)  randomly thrown in at the bottom; the men pictured  are Jean de </a:t>
            </a:r>
            <a:r>
              <a:rPr lang="en-US" dirty="0" err="1"/>
              <a:t>Dinteville</a:t>
            </a:r>
            <a:r>
              <a:rPr lang="en-US" dirty="0"/>
              <a:t> and Georges de </a:t>
            </a:r>
            <a:r>
              <a:rPr lang="en-US" dirty="0" err="1"/>
              <a:t>Selve</a:t>
            </a:r>
            <a:r>
              <a:rPr lang="en-US" dirty="0"/>
              <a:t>; Holbein also painted </a:t>
            </a:r>
            <a:r>
              <a:rPr lang="en-US" b="1" dirty="0"/>
              <a:t>portraits of Henry VIII</a:t>
            </a:r>
          </a:p>
          <a:p>
            <a:endParaRPr lang="en-US" b="0" dirty="0"/>
          </a:p>
        </p:txBody>
      </p:sp>
      <p:sp>
        <p:nvSpPr>
          <p:cNvPr id="4" name="Slide Number Placeholder 3"/>
          <p:cNvSpPr>
            <a:spLocks noGrp="1"/>
          </p:cNvSpPr>
          <p:nvPr>
            <p:ph type="sldNum" sz="quarter" idx="5"/>
          </p:nvPr>
        </p:nvSpPr>
        <p:spPr/>
        <p:txBody>
          <a:bodyPr/>
          <a:lstStyle/>
          <a:p>
            <a:fld id="{D1C0536B-9402-4F94-A56C-C8DF2823F05B}" type="slidenum">
              <a:rPr lang="en-US" smtClean="0"/>
              <a:t>11</a:t>
            </a:fld>
            <a:endParaRPr lang="en-US"/>
          </a:p>
        </p:txBody>
      </p:sp>
    </p:spTree>
    <p:extLst>
      <p:ext uri="{BB962C8B-B14F-4D97-AF65-F5344CB8AC3E}">
        <p14:creationId xmlns:p14="http://schemas.microsoft.com/office/powerpoint/2010/main" val="3483153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ISENHEIM ALTARPIECE, MATTHIAS GRUNEWALD</a:t>
            </a:r>
          </a:p>
          <a:p>
            <a:r>
              <a:rPr lang="en-US" dirty="0"/>
              <a:t>1 EXTERIOR VIEW-</a:t>
            </a:r>
          </a:p>
          <a:p>
            <a:r>
              <a:rPr lang="en-US" dirty="0"/>
              <a:t>	LEFT-MARTYRDOM OF ST SEBASTIAN</a:t>
            </a:r>
          </a:p>
          <a:p>
            <a:r>
              <a:rPr lang="en-US" dirty="0"/>
              <a:t>	CENTER(2)-CRUCIFIXION; PERHAPS THE BEST SINGLE DEPICTION OF AGONY 	IN WESTERN ART; ALSO JOHN THE BAPTIST IS THERE</a:t>
            </a:r>
          </a:p>
          <a:p>
            <a:r>
              <a:rPr lang="en-US" dirty="0"/>
              <a:t>	RIGHT-ST ANTHONY </a:t>
            </a:r>
          </a:p>
          <a:p>
            <a:r>
              <a:rPr lang="en-US" dirty="0"/>
              <a:t>3 INTERIOR VIEW</a:t>
            </a:r>
          </a:p>
          <a:p>
            <a:r>
              <a:rPr lang="en-US" dirty="0"/>
              <a:t>	LEFT-ANNUNCIATION</a:t>
            </a:r>
          </a:p>
          <a:p>
            <a:r>
              <a:rPr lang="en-US" dirty="0"/>
              <a:t>	CENTER-VIRGIN, INFANT JESUS, AND ANGELS</a:t>
            </a:r>
          </a:p>
          <a:p>
            <a:r>
              <a:rPr lang="en-US" dirty="0"/>
              <a:t>	RIGHT-RESURRECTION, NOTE THE GIANT RED-ORANGE HALO</a:t>
            </a:r>
          </a:p>
          <a:p>
            <a:r>
              <a:rPr lang="en-US" dirty="0"/>
              <a:t>	BOTTOM-LAMENTATION</a:t>
            </a:r>
          </a:p>
        </p:txBody>
      </p:sp>
      <p:sp>
        <p:nvSpPr>
          <p:cNvPr id="4" name="Slide Number Placeholder 3"/>
          <p:cNvSpPr>
            <a:spLocks noGrp="1"/>
          </p:cNvSpPr>
          <p:nvPr>
            <p:ph type="sldNum" sz="quarter" idx="5"/>
          </p:nvPr>
        </p:nvSpPr>
        <p:spPr/>
        <p:txBody>
          <a:bodyPr/>
          <a:lstStyle/>
          <a:p>
            <a:fld id="{D1C0536B-9402-4F94-A56C-C8DF2823F05B}" type="slidenum">
              <a:rPr lang="en-US" smtClean="0"/>
              <a:t>12</a:t>
            </a:fld>
            <a:endParaRPr lang="en-US"/>
          </a:p>
        </p:txBody>
      </p:sp>
    </p:spTree>
    <p:extLst>
      <p:ext uri="{BB962C8B-B14F-4D97-AF65-F5344CB8AC3E}">
        <p14:creationId xmlns:p14="http://schemas.microsoft.com/office/powerpoint/2010/main" val="10192987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TOP LEFT: </a:t>
            </a:r>
            <a:r>
              <a:rPr lang="en-US" b="1" dirty="0"/>
              <a:t>A DANCE TO THE MUSIC OF LIFE</a:t>
            </a:r>
            <a:r>
              <a:rPr lang="en-US" b="0" dirty="0"/>
              <a:t>, NICOLAS </a:t>
            </a:r>
            <a:r>
              <a:rPr lang="en-US" b="1" dirty="0"/>
              <a:t>POUSSIN, </a:t>
            </a:r>
            <a:r>
              <a:rPr lang="en-US" b="0" dirty="0"/>
              <a:t>ONE OF TWO PASTORAL SCENES BY POUSSIN</a:t>
            </a:r>
            <a:endParaRPr lang="en-US" b="1" dirty="0"/>
          </a:p>
          <a:p>
            <a:r>
              <a:rPr lang="en-US" b="0" dirty="0"/>
              <a:t>TOP RIGHT: </a:t>
            </a:r>
            <a:r>
              <a:rPr lang="en-US" b="1" dirty="0"/>
              <a:t>RAISING OF THE CROSS</a:t>
            </a:r>
            <a:r>
              <a:rPr lang="en-US" b="0" dirty="0"/>
              <a:t> TRIPTYCH, PETER PAUL </a:t>
            </a:r>
            <a:r>
              <a:rPr lang="en-US" b="1" dirty="0"/>
              <a:t>RUBENS-</a:t>
            </a:r>
            <a:r>
              <a:rPr lang="en-US" b="0" dirty="0"/>
              <a:t>HERE WE SEE A BUNCH OF FLESHY MUSCULAR PERSONS STRUGGLE TO LIFT CHRIST ON THE CROSS</a:t>
            </a:r>
            <a:endParaRPr lang="en-US" b="1" dirty="0"/>
          </a:p>
          <a:p>
            <a:r>
              <a:rPr lang="en-US" b="0" dirty="0"/>
              <a:t>BOTTOM LEFT: </a:t>
            </a:r>
            <a:r>
              <a:rPr lang="en-US" b="1" dirty="0"/>
              <a:t>INTERIOR II</a:t>
            </a:r>
            <a:r>
              <a:rPr lang="en-US" b="0" dirty="0"/>
              <a:t>, JAN </a:t>
            </a:r>
            <a:r>
              <a:rPr lang="en-US" b="1" dirty="0"/>
              <a:t>STEEN</a:t>
            </a:r>
            <a:r>
              <a:rPr lang="en-US" b="0" dirty="0"/>
              <a:t>-ONE OF  THE  SERIES </a:t>
            </a:r>
            <a:r>
              <a:rPr lang="en-US" b="1" dirty="0"/>
              <a:t>DUTCH INTERIORS,</a:t>
            </a:r>
            <a:r>
              <a:rPr lang="en-US" b="0" dirty="0"/>
              <a:t> AMONG MANY OTHER PAINTINGS OF JOYOUS MIDDLE CLASS FAMILIES </a:t>
            </a:r>
          </a:p>
          <a:p>
            <a:r>
              <a:rPr lang="en-US" b="0" dirty="0"/>
              <a:t>BOTTOM MIDDLE: </a:t>
            </a:r>
            <a:r>
              <a:rPr lang="en-US" b="1" dirty="0"/>
              <a:t>SELF-PORTRAIT AS THE ALLEGORY OF PAINTING, </a:t>
            </a:r>
            <a:r>
              <a:rPr lang="en-US" b="0" dirty="0"/>
              <a:t>ARTEMISIA </a:t>
            </a:r>
            <a:r>
              <a:rPr lang="en-US" b="1" dirty="0"/>
              <a:t>GENTILESCHI-</a:t>
            </a:r>
            <a:r>
              <a:rPr lang="en-US" b="0" dirty="0"/>
              <a:t>GENTILESCHI PAINTING HERSELF PAINTING HERSELF. META AF.</a:t>
            </a:r>
            <a:endParaRPr lang="en-US" b="1" dirty="0"/>
          </a:p>
          <a:p>
            <a:r>
              <a:rPr lang="en-US" b="0" dirty="0"/>
              <a:t>BOTTOM RIGHT: PORTRAIT OF </a:t>
            </a:r>
            <a:r>
              <a:rPr lang="en-US" b="1" dirty="0"/>
              <a:t>LOUIS XIV</a:t>
            </a:r>
            <a:r>
              <a:rPr lang="en-US" b="0" dirty="0"/>
              <a:t>, HYACINTHE </a:t>
            </a:r>
            <a:r>
              <a:rPr lang="en-US" b="1" dirty="0"/>
              <a:t>RIGAUD</a:t>
            </a:r>
          </a:p>
          <a:p>
            <a:endParaRPr lang="en-US" b="0" dirty="0"/>
          </a:p>
          <a:p>
            <a:endParaRPr lang="en-US" b="0" dirty="0"/>
          </a:p>
          <a:p>
            <a:r>
              <a:rPr lang="en-US" b="0" dirty="0"/>
              <a:t>ORNATE STYLE, BOTH IN ART AND ARCHITECTURE; ALSO TENDS TO BE DRAMATIC IN NATURE</a:t>
            </a:r>
          </a:p>
          <a:p>
            <a:r>
              <a:rPr lang="en-US" b="0" dirty="0"/>
              <a:t>MOST PAINTINGS IN THIS ERA ARE OIL ON CANVAS</a:t>
            </a:r>
          </a:p>
          <a:p>
            <a:r>
              <a:rPr lang="en-US" b="1" dirty="0"/>
              <a:t>TENEBRISM</a:t>
            </a:r>
            <a:r>
              <a:rPr lang="en-US" dirty="0"/>
              <a:t>-EXAGGERATED CHIAROSCURO, PIONEERED BY </a:t>
            </a:r>
            <a:r>
              <a:rPr lang="en-US" b="1" dirty="0"/>
              <a:t>CARAVAGGIO</a:t>
            </a:r>
          </a:p>
          <a:p>
            <a:r>
              <a:rPr lang="en-US" b="1" dirty="0"/>
              <a:t>STILL-LIFES-</a:t>
            </a:r>
            <a:r>
              <a:rPr lang="en-US" b="0" dirty="0"/>
              <a:t>PAINTING INANIMATE OBJECTS-SAW A SURGE IN BAROQUE PERIOD</a:t>
            </a:r>
            <a:endParaRPr lang="en-US" b="1" dirty="0"/>
          </a:p>
          <a:p>
            <a:r>
              <a:rPr lang="en-US" b="1" dirty="0"/>
              <a:t>RUBENISTES-</a:t>
            </a:r>
            <a:r>
              <a:rPr lang="en-US" b="0" dirty="0"/>
              <a:t>ARGUED COLOR WAS MORE IMPORTANT THAN DRAWING IN ART; FOLLOWED RUBENS</a:t>
            </a:r>
            <a:endParaRPr lang="en-US" b="1" dirty="0"/>
          </a:p>
          <a:p>
            <a:r>
              <a:rPr lang="en-US" b="1" dirty="0"/>
              <a:t>POUSSINISTES-</a:t>
            </a:r>
            <a:r>
              <a:rPr lang="en-US" b="0" dirty="0"/>
              <a:t>ARGUED THE OPPOSITE, FOLLOWED POUSSIN</a:t>
            </a:r>
            <a:endParaRPr lang="en-US" b="1" dirty="0"/>
          </a:p>
          <a:p>
            <a:endParaRPr lang="en-US" dirty="0"/>
          </a:p>
          <a:p>
            <a:r>
              <a:rPr lang="en-US" dirty="0"/>
              <a:t>PETER PAUL </a:t>
            </a:r>
            <a:r>
              <a:rPr lang="en-US" b="1" dirty="0"/>
              <a:t>RUBENS</a:t>
            </a:r>
            <a:r>
              <a:rPr lang="en-US" dirty="0"/>
              <a:t>-WELL KNOWN FOR “</a:t>
            </a:r>
            <a:r>
              <a:rPr lang="en-US" b="1" dirty="0"/>
              <a:t>FLESHY NUDES</a:t>
            </a:r>
            <a:r>
              <a:rPr lang="en-US" dirty="0"/>
              <a:t>,” HENCE THE TERM “RUBENESQUE” APPLIED TO FULL-BODIED WOMEN TODAY.  FAMOUS WORKS ARE </a:t>
            </a:r>
            <a:r>
              <a:rPr lang="en-US" b="1" dirty="0"/>
              <a:t>RAISING OF THE CROSS</a:t>
            </a:r>
            <a:r>
              <a:rPr lang="en-US" dirty="0"/>
              <a:t>, </a:t>
            </a:r>
            <a:r>
              <a:rPr lang="en-US" b="1" dirty="0"/>
              <a:t>DESCENT FROM THE CROSS</a:t>
            </a:r>
            <a:r>
              <a:rPr lang="en-US" dirty="0"/>
              <a:t>, ALSO </a:t>
            </a:r>
            <a:r>
              <a:rPr lang="en-US" b="1" dirty="0"/>
              <a:t>THE HIPPOPOTAMUS AND CROCODILE HUNT.</a:t>
            </a:r>
            <a:r>
              <a:rPr lang="en-US" dirty="0"/>
              <a:t> AS DISCUSSED BEFORE, IF RUBENS DID IT, SOMEONE ELSE PROBABLY DID IT FIRST.  HEAD OF ONE OF TWO ACADEMIC SCHOOLS IN BAROQUE ERA </a:t>
            </a:r>
          </a:p>
          <a:p>
            <a:endParaRPr lang="en-US" b="1" dirty="0"/>
          </a:p>
          <a:p>
            <a:r>
              <a:rPr lang="en-US" b="0" dirty="0"/>
              <a:t>NICHOLAS </a:t>
            </a:r>
            <a:r>
              <a:rPr lang="en-US" b="1" dirty="0"/>
              <a:t>POUSSIN-</a:t>
            </a:r>
            <a:r>
              <a:rPr lang="en-US" b="0" dirty="0"/>
              <a:t>PAINTED </a:t>
            </a:r>
            <a:r>
              <a:rPr lang="en-US" b="1" dirty="0"/>
              <a:t>ET IN ARCADIA EGO</a:t>
            </a:r>
            <a:r>
              <a:rPr lang="en-US" b="0" dirty="0"/>
              <a:t> AS WELL AS </a:t>
            </a:r>
            <a:r>
              <a:rPr lang="en-US" b="1" dirty="0"/>
              <a:t>A DANCE TO THE MUSIC OF TIME;</a:t>
            </a:r>
            <a:r>
              <a:rPr lang="en-US" b="0" dirty="0"/>
              <a:t> PAINTED A VERSION OF RAPE OF THE SABINE WOMEN; LEADER OF THE DRAWING-FIRST FACTION OF BAROQUE ACADEMY</a:t>
            </a:r>
          </a:p>
          <a:p>
            <a:endParaRPr lang="en-US" b="0" dirty="0"/>
          </a:p>
          <a:p>
            <a:r>
              <a:rPr lang="en-US" b="0" dirty="0"/>
              <a:t>ARTEMISIA </a:t>
            </a:r>
            <a:r>
              <a:rPr lang="en-US" b="1" dirty="0"/>
              <a:t>GENTILIESCHI-</a:t>
            </a:r>
            <a:r>
              <a:rPr lang="en-US" b="0" dirty="0"/>
              <a:t>ONE OF THE FEW PRE-20</a:t>
            </a:r>
            <a:r>
              <a:rPr lang="en-US" b="0" baseline="30000" dirty="0"/>
              <a:t>TH</a:t>
            </a:r>
            <a:r>
              <a:rPr lang="en-US" b="0" dirty="0"/>
              <a:t> CENTURY FEMALE PAINTERS WHO COMES UP; PAINTED A VERSION OF </a:t>
            </a:r>
            <a:r>
              <a:rPr lang="en-US" b="1" dirty="0"/>
              <a:t>JUDITH SLAYING HOLOFERNES </a:t>
            </a:r>
            <a:r>
              <a:rPr lang="en-US" b="0" dirty="0"/>
              <a:t>(CAREFUL-CARAVAGGIO DID A MORE FAMOUS VERSION, AS DID GOYA AND KLIMT)</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JAN </a:t>
            </a:r>
            <a:r>
              <a:rPr lang="en-US" b="1" dirty="0"/>
              <a:t>STEEN-</a:t>
            </a:r>
            <a:r>
              <a:rPr lang="en-US" b="0" dirty="0"/>
              <a:t> GENRE PAINTER OF </a:t>
            </a:r>
            <a:r>
              <a:rPr lang="en-US" b="1" dirty="0"/>
              <a:t>DUTCH INTERIORS </a:t>
            </a:r>
            <a:r>
              <a:rPr lang="en-US" b="0" dirty="0"/>
              <a:t>SERIES</a:t>
            </a:r>
            <a:r>
              <a:rPr lang="en-US" b="1" dirty="0"/>
              <a:t>,</a:t>
            </a:r>
            <a:r>
              <a:rPr lang="en-US" b="0" dirty="0"/>
              <a:t> WHICH WAS “REDONE” BY JOAN </a:t>
            </a:r>
            <a:r>
              <a:rPr lang="en-US" b="1" dirty="0"/>
              <a:t>MIRO </a:t>
            </a:r>
            <a:r>
              <a:rPr lang="en-US" b="0" dirty="0"/>
              <a:t>MUCH LATER;  ALSO PAINTED </a:t>
            </a:r>
            <a:r>
              <a:rPr lang="en-US" b="1" dirty="0"/>
              <a:t>THE DRAWING LESSON</a:t>
            </a:r>
          </a:p>
          <a:p>
            <a:endParaRPr lang="en-US" b="1" dirty="0"/>
          </a:p>
          <a:p>
            <a:r>
              <a:rPr lang="en-US" b="0" dirty="0"/>
              <a:t>HYACINTHE </a:t>
            </a:r>
            <a:r>
              <a:rPr lang="en-US" b="1" dirty="0"/>
              <a:t>RIGAUD-</a:t>
            </a:r>
            <a:r>
              <a:rPr lang="en-US" b="0" dirty="0"/>
              <a:t>A BIT OBSCURE, PAINTED THE PORTRAIT OF LOUIS XIV ABOVE  AND A BUNCH OF OTHER PORTRAITS</a:t>
            </a:r>
          </a:p>
          <a:p>
            <a:endParaRPr lang="en-US" b="0" dirty="0"/>
          </a:p>
          <a:p>
            <a:r>
              <a:rPr lang="en-US" b="0" dirty="0"/>
              <a:t>FRANCISCO DE </a:t>
            </a:r>
            <a:r>
              <a:rPr lang="en-US" b="1" dirty="0"/>
              <a:t>ZURBARAN</a:t>
            </a:r>
            <a:r>
              <a:rPr lang="en-US" b="0" dirty="0"/>
              <a:t>-”SPANISH CARAVAGGIO”-SKILLED USER OF CHIAROSCURO, PAINTED A BUNCH OF STILL LIFES  (BODEGONES)</a:t>
            </a:r>
          </a:p>
          <a:p>
            <a:endParaRPr lang="en-US" b="0" dirty="0"/>
          </a:p>
          <a:p>
            <a:r>
              <a:rPr lang="en-US" b="1" dirty="0"/>
              <a:t>CARAVAGGIO</a:t>
            </a:r>
            <a:r>
              <a:rPr lang="en-US" b="0" dirty="0"/>
              <a:t>-REALLY LIKED </a:t>
            </a:r>
            <a:r>
              <a:rPr lang="en-US" b="1" dirty="0"/>
              <a:t>CHIAROSCURO</a:t>
            </a:r>
            <a:r>
              <a:rPr lang="en-US" b="0" dirty="0"/>
              <a:t>. IT’S HIS WHOLE THING. CHIAROSCURO ON CHIAROSCURO. PAINTED </a:t>
            </a:r>
            <a:r>
              <a:rPr lang="en-US" b="1" dirty="0"/>
              <a:t>THE CALLING OF ST. MATTHEW</a:t>
            </a:r>
            <a:r>
              <a:rPr lang="en-US" b="0" dirty="0"/>
              <a:t>, </a:t>
            </a:r>
            <a:r>
              <a:rPr lang="en-US" b="1" dirty="0"/>
              <a:t>THE CONVERSION OF ST. PAUL,</a:t>
            </a:r>
            <a:r>
              <a:rPr lang="en-US" b="0" dirty="0"/>
              <a:t> PERHAPS THE MOST FAMOUS SCENE OF </a:t>
            </a:r>
            <a:r>
              <a:rPr lang="en-US" b="1" dirty="0"/>
              <a:t>JUDITH BEHEADING HOLOFERNES</a:t>
            </a:r>
            <a:r>
              <a:rPr lang="en-US" b="0" dirty="0"/>
              <a:t>, </a:t>
            </a:r>
            <a:r>
              <a:rPr lang="en-US" b="1" dirty="0"/>
              <a:t>CARD SHARPS</a:t>
            </a:r>
            <a:r>
              <a:rPr lang="en-US" b="0" dirty="0"/>
              <a:t>,  </a:t>
            </a:r>
            <a:r>
              <a:rPr lang="en-US" b="1" dirty="0"/>
              <a:t>CUPID VICTORIOUS</a:t>
            </a:r>
            <a:r>
              <a:rPr lang="en-US" b="0" dirty="0"/>
              <a:t>, AND A BUNCH OF PAINTINGS OF </a:t>
            </a:r>
            <a:r>
              <a:rPr lang="en-US" b="1" dirty="0"/>
              <a:t>JOHN THE BAPTIST</a:t>
            </a:r>
          </a:p>
          <a:p>
            <a:endParaRPr lang="en-US" b="1" dirty="0"/>
          </a:p>
          <a:p>
            <a:r>
              <a:rPr lang="en-US" b="1" dirty="0"/>
              <a:t>REMBRANDT</a:t>
            </a:r>
            <a:r>
              <a:rPr lang="en-US" b="0" dirty="0"/>
              <a:t> VAN RIJN-PAINTED THE NIGHT WATCH, BELSHAZZAR’S FEAST, THE ANATOMY LESSON OF NICHOLAS TULP, A CRAP TON OF SELF-PORTRAITS</a:t>
            </a:r>
          </a:p>
          <a:p>
            <a:endParaRPr lang="en-US" b="0" dirty="0"/>
          </a:p>
          <a:p>
            <a:r>
              <a:rPr lang="en-US" b="0" dirty="0"/>
              <a:t>JAN VERMEER-GIRL WITH A PEARL EARRING, THE MILK MAID</a:t>
            </a:r>
          </a:p>
          <a:p>
            <a:endParaRPr lang="en-US" b="0" dirty="0"/>
          </a:p>
          <a:p>
            <a:r>
              <a:rPr lang="en-US" b="0" dirty="0"/>
              <a:t>GIAN LORENZO BERNINI-THE ECSTASY OF ST. TERESA, FOUNTAIN OF THE FOUR RIVERS, DAVID, THE RAPE OF PROSERPINA, APOLLO AND DAPHNE</a:t>
            </a:r>
            <a:endParaRPr lang="en-US" b="1" dirty="0"/>
          </a:p>
        </p:txBody>
      </p:sp>
      <p:sp>
        <p:nvSpPr>
          <p:cNvPr id="4" name="Slide Number Placeholder 3"/>
          <p:cNvSpPr>
            <a:spLocks noGrp="1"/>
          </p:cNvSpPr>
          <p:nvPr>
            <p:ph type="sldNum" sz="quarter" idx="5"/>
          </p:nvPr>
        </p:nvSpPr>
        <p:spPr/>
        <p:txBody>
          <a:bodyPr/>
          <a:lstStyle/>
          <a:p>
            <a:fld id="{D1C0536B-9402-4F94-A56C-C8DF2823F05B}" type="slidenum">
              <a:rPr lang="en-US" smtClean="0"/>
              <a:t>13</a:t>
            </a:fld>
            <a:endParaRPr lang="en-US"/>
          </a:p>
        </p:txBody>
      </p:sp>
    </p:spTree>
    <p:extLst>
      <p:ext uri="{BB962C8B-B14F-4D97-AF65-F5344CB8AC3E}">
        <p14:creationId xmlns:p14="http://schemas.microsoft.com/office/powerpoint/2010/main" val="22877775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LAVISH, OPULENT SILLINESS; PAINTINGS  AND  ARCHITECTURE USUALLY QUITE ORNATE</a:t>
            </a:r>
          </a:p>
          <a:p>
            <a:r>
              <a:rPr lang="en-US" b="1" dirty="0"/>
              <a:t>FETE GALANTE</a:t>
            </a:r>
            <a:r>
              <a:rPr lang="en-US" dirty="0"/>
              <a:t>-FANCY PARTY TYPICAL OF ROCOCO(MOST FAMOUS EXAMPLE IS </a:t>
            </a:r>
            <a:r>
              <a:rPr lang="en-US" i="1" dirty="0"/>
              <a:t>EMBARKATION</a:t>
            </a:r>
            <a:r>
              <a:rPr lang="en-US" dirty="0"/>
              <a:t>)</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TOP: </a:t>
            </a:r>
            <a:r>
              <a:rPr lang="en-US" b="1" dirty="0"/>
              <a:t>THE TOILETTE OF VENUS</a:t>
            </a:r>
            <a:r>
              <a:rPr lang="en-US" dirty="0"/>
              <a:t>, FRANCOIS </a:t>
            </a:r>
            <a:r>
              <a:rPr lang="en-US" b="1" dirty="0"/>
              <a:t>BOUCHER-</a:t>
            </a:r>
            <a:r>
              <a:rPr lang="en-US" b="0" dirty="0"/>
              <a:t>DEPICTS  A MISTRESS OF LOUIS XV IN HER DRESSING ROOM;</a:t>
            </a:r>
            <a:r>
              <a:rPr lang="en-US" b="1" dirty="0"/>
              <a:t> 	</a:t>
            </a:r>
            <a:r>
              <a:rPr lang="en-US" b="0" dirty="0"/>
              <a:t>NOT TO BE CONFUSED WITH A PAINTING OF THE SAME NAME BY VELAZQUEZ; </a:t>
            </a:r>
            <a:r>
              <a:rPr lang="en-US" dirty="0"/>
              <a:t>RIGHT: </a:t>
            </a:r>
            <a:r>
              <a:rPr lang="en-US" b="1" dirty="0"/>
              <a:t>EMBARKATION FOR CYTHERA</a:t>
            </a:r>
            <a:r>
              <a:rPr lang="en-US" dirty="0"/>
              <a:t>, JEAN ANTOINE </a:t>
            </a:r>
            <a:r>
              <a:rPr lang="en-US" b="1" dirty="0"/>
              <a:t>WATTEAU-</a:t>
            </a:r>
            <a:r>
              <a:rPr lang="en-US" b="0" dirty="0"/>
              <a:t>A </a:t>
            </a:r>
            <a:r>
              <a:rPr lang="en-US" b="1" dirty="0"/>
              <a:t>FETE GALANTE </a:t>
            </a:r>
            <a:r>
              <a:rPr lang="en-US" b="0" dirty="0"/>
              <a:t>IN WHICH A BUNCH OF CUPIDS FORCE THESE RICH ASSHOLES TO HOOK UP EN MASSE IN FRONT OF A STATUE OF VENUS</a:t>
            </a:r>
            <a:endParaRPr lang="en-US" b="1" dirty="0"/>
          </a:p>
          <a:p>
            <a:r>
              <a:rPr lang="en-US" dirty="0"/>
              <a:t>BOTTOM: </a:t>
            </a:r>
            <a:r>
              <a:rPr lang="en-US" b="1" dirty="0"/>
              <a:t>THE SHOP SIGN OF GERSAINT</a:t>
            </a:r>
            <a:r>
              <a:rPr lang="en-US" dirty="0"/>
              <a:t>, </a:t>
            </a:r>
            <a:r>
              <a:rPr lang="en-US" b="1" dirty="0"/>
              <a:t>WATTEAU</a:t>
            </a:r>
            <a:r>
              <a:rPr lang="en-US" dirty="0"/>
              <a:t>-INTENDED AS A SIGN FOR THE TITLE ESTABLISHMENT,  IT ENDED UP BEING MORE OF A PERSONAL AD FOR WATTEAU HIMSELF. </a:t>
            </a:r>
          </a:p>
          <a:p>
            <a:endParaRPr lang="en-US" dirty="0"/>
          </a:p>
          <a:p>
            <a:r>
              <a:rPr lang="en-US" b="1" dirty="0"/>
              <a:t>CANALETTO</a:t>
            </a:r>
            <a:r>
              <a:rPr lang="en-US" dirty="0"/>
              <a:t>-FAMOUSLY FROM </a:t>
            </a:r>
            <a:r>
              <a:rPr lang="en-US" b="1" dirty="0"/>
              <a:t>VENICE</a:t>
            </a:r>
            <a:r>
              <a:rPr lang="en-US" dirty="0"/>
              <a:t>, PAINTED A BUNCH OF SCENES FROM VENICE; MOVED TO ENGLAND AND WAS PRETTY POPULAR; HE’S NOT REALLY ROCOCO, BUT HE WAS A CONTEMPORARY OF THESE OTHER GUYS AND DOESN’T REALLY HAVE A MOVEMENT</a:t>
            </a:r>
          </a:p>
          <a:p>
            <a:endParaRPr lang="en-US" dirty="0"/>
          </a:p>
          <a:p>
            <a:endParaRPr lang="en-US" dirty="0"/>
          </a:p>
          <a:p>
            <a:r>
              <a:rPr lang="en-US" dirty="0"/>
              <a:t>FRAGONARD</a:t>
            </a:r>
          </a:p>
          <a:p>
            <a:r>
              <a:rPr lang="en-US" dirty="0"/>
              <a:t>WATTEAU</a:t>
            </a:r>
          </a:p>
          <a:p>
            <a:r>
              <a:rPr lang="en-US" dirty="0"/>
              <a:t>BOUCHER</a:t>
            </a:r>
          </a:p>
        </p:txBody>
      </p:sp>
      <p:sp>
        <p:nvSpPr>
          <p:cNvPr id="4" name="Slide Number Placeholder 3"/>
          <p:cNvSpPr>
            <a:spLocks noGrp="1"/>
          </p:cNvSpPr>
          <p:nvPr>
            <p:ph type="sldNum" sz="quarter" idx="5"/>
          </p:nvPr>
        </p:nvSpPr>
        <p:spPr/>
        <p:txBody>
          <a:bodyPr/>
          <a:lstStyle/>
          <a:p>
            <a:fld id="{D1C0536B-9402-4F94-A56C-C8DF2823F05B}" type="slidenum">
              <a:rPr lang="en-US" smtClean="0"/>
              <a:t>14</a:t>
            </a:fld>
            <a:endParaRPr lang="en-US"/>
          </a:p>
        </p:txBody>
      </p:sp>
    </p:spTree>
    <p:extLst>
      <p:ext uri="{BB962C8B-B14F-4D97-AF65-F5344CB8AC3E}">
        <p14:creationId xmlns:p14="http://schemas.microsoft.com/office/powerpoint/2010/main" val="11719404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LEFT: </a:t>
            </a:r>
            <a:r>
              <a:rPr lang="en-US" b="1" dirty="0"/>
              <a:t>APOTHEOSIS OF HOMER, </a:t>
            </a:r>
            <a:r>
              <a:rPr lang="en-US" b="0" dirty="0"/>
              <a:t>JEAN AUGUSTE DOMINIQUE </a:t>
            </a:r>
            <a:r>
              <a:rPr lang="en-US" b="1" dirty="0"/>
              <a:t>INGRES</a:t>
            </a:r>
            <a:r>
              <a:rPr lang="en-US" b="0" dirty="0"/>
              <a:t> (PRONOUNCED AANG)-SHOWS HOMER BEING CROWNED  IN FRONT OF GREEK TEMPLE AMONG ARTISTS AND PHILOSOPHERS BOTH CONTEMPORARY AND ANCIENT(AS WELL AS RAPHAEL AND MICHELANGELO)</a:t>
            </a:r>
          </a:p>
          <a:p>
            <a:r>
              <a:rPr lang="en-US" b="0" dirty="0"/>
              <a:t>TOP RIGHT: </a:t>
            </a:r>
            <a:r>
              <a:rPr lang="en-US" b="1" dirty="0"/>
              <a:t>LA GRANDE ODALISQUE</a:t>
            </a:r>
            <a:r>
              <a:rPr lang="en-US" b="0" dirty="0"/>
              <a:t>, JAD </a:t>
            </a:r>
            <a:r>
              <a:rPr lang="en-US" b="1" dirty="0"/>
              <a:t>INGRES-</a:t>
            </a:r>
            <a:r>
              <a:rPr lang="en-US" b="0" dirty="0"/>
              <a:t>THIS ISN’T REALLY A NEOCLASSICAL WORK, AND ITS FAMOUS FOR BEING UNREALISTIC (DISPROPORTIONATE BACK WITH TOO MANY VERTEBRAE), SUGGESTS TRANSITION TO ROMANTICISM; SIMILAR TO HIS </a:t>
            </a:r>
            <a:r>
              <a:rPr lang="en-US" b="1" dirty="0"/>
              <a:t>THE TURKISH BATH</a:t>
            </a:r>
          </a:p>
          <a:p>
            <a:r>
              <a:rPr lang="en-US" b="0" dirty="0"/>
              <a:t>BOTTOM RIGHT: </a:t>
            </a:r>
            <a:r>
              <a:rPr lang="en-US" b="1" dirty="0"/>
              <a:t>NAPOLEON VISITING THE PLAGUE VICTIMS OF JAFFA, </a:t>
            </a:r>
            <a:r>
              <a:rPr lang="en-US" b="0" dirty="0"/>
              <a:t>ANTOINE JEAN </a:t>
            </a:r>
            <a:r>
              <a:rPr lang="en-US" b="1" dirty="0"/>
              <a:t>GROS-</a:t>
            </a:r>
            <a:r>
              <a:rPr lang="en-US" b="0" dirty="0"/>
              <a:t>DISPLAYS VENERATION OF NAPOLEON AND REVOLUTIONARY FRANCE</a:t>
            </a:r>
          </a:p>
          <a:p>
            <a:endParaRPr lang="en-US" dirty="0"/>
          </a:p>
          <a:p>
            <a:endParaRPr lang="en-US" dirty="0"/>
          </a:p>
          <a:p>
            <a:r>
              <a:rPr lang="en-US" dirty="0"/>
              <a:t>CLASSICAL THEMES</a:t>
            </a:r>
          </a:p>
          <a:p>
            <a:r>
              <a:rPr lang="en-US" dirty="0"/>
              <a:t>GEOMETRIC, STRAIGHTFORWARD DESIGN AS A RESPONSE TO THE PRETENSION OF ROCOCO </a:t>
            </a:r>
          </a:p>
          <a:p>
            <a:endParaRPr lang="en-US" dirty="0"/>
          </a:p>
          <a:p>
            <a:r>
              <a:rPr lang="en-US" dirty="0"/>
              <a:t>DAVID’S WORKS (IN ORDER OF IMPORTANCE):	</a:t>
            </a:r>
          </a:p>
          <a:p>
            <a:r>
              <a:rPr lang="en-US" dirty="0"/>
              <a:t>	</a:t>
            </a:r>
          </a:p>
          <a:p>
            <a:r>
              <a:rPr lang="en-US" dirty="0"/>
              <a:t>		THE DEATH OF MARAT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THE OATH OF THE HORATII</a:t>
            </a:r>
          </a:p>
          <a:p>
            <a:r>
              <a:rPr lang="en-US" dirty="0"/>
              <a:t>		THE DEATH OF SOCRATES</a:t>
            </a:r>
          </a:p>
          <a:p>
            <a:r>
              <a:rPr lang="en-US" dirty="0"/>
              <a:t>		NAPOLEON CROSSING THE ALPS</a:t>
            </a:r>
          </a:p>
          <a:p>
            <a:r>
              <a:rPr lang="en-US" dirty="0"/>
              <a:t>		THE </a:t>
            </a:r>
            <a:r>
              <a:rPr lang="en-US" b="1" dirty="0"/>
              <a:t>INTERVENTION</a:t>
            </a:r>
            <a:r>
              <a:rPr lang="en-US" b="0" dirty="0"/>
              <a:t> OF THE SABINE WOMEN</a:t>
            </a:r>
          </a:p>
          <a:p>
            <a:r>
              <a:rPr lang="en-US" b="0" dirty="0"/>
              <a:t>		THE TENNIS COURT OATH</a:t>
            </a:r>
            <a:endParaRPr lang="en-US" dirty="0"/>
          </a:p>
          <a:p>
            <a:endParaRPr lang="en-US" dirty="0"/>
          </a:p>
        </p:txBody>
      </p:sp>
      <p:sp>
        <p:nvSpPr>
          <p:cNvPr id="4" name="Slide Number Placeholder 3"/>
          <p:cNvSpPr>
            <a:spLocks noGrp="1"/>
          </p:cNvSpPr>
          <p:nvPr>
            <p:ph type="sldNum" sz="quarter" idx="5"/>
          </p:nvPr>
        </p:nvSpPr>
        <p:spPr/>
        <p:txBody>
          <a:bodyPr/>
          <a:lstStyle/>
          <a:p>
            <a:fld id="{D1C0536B-9402-4F94-A56C-C8DF2823F05B}" type="slidenum">
              <a:rPr lang="en-US" smtClean="0"/>
              <a:t>15</a:t>
            </a:fld>
            <a:endParaRPr lang="en-US"/>
          </a:p>
        </p:txBody>
      </p:sp>
    </p:spTree>
    <p:extLst>
      <p:ext uri="{BB962C8B-B14F-4D97-AF65-F5344CB8AC3E}">
        <p14:creationId xmlns:p14="http://schemas.microsoft.com/office/powerpoint/2010/main" val="32117716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LEFT: </a:t>
            </a:r>
            <a:r>
              <a:rPr lang="en-US" b="1" dirty="0"/>
              <a:t>THE SLEEP OF REASON PRODUCES MONSTERS</a:t>
            </a:r>
            <a:r>
              <a:rPr lang="en-US" dirty="0"/>
              <a:t>, FRANCISCO  </a:t>
            </a:r>
            <a:r>
              <a:rPr lang="en-US" b="1" dirty="0"/>
              <a:t>GOYA-</a:t>
            </a:r>
            <a:r>
              <a:rPr lang="en-US" b="0" dirty="0"/>
              <a:t>ETCHING INCLUDED IN THE SERIES </a:t>
            </a:r>
            <a:r>
              <a:rPr lang="en-US" b="1" dirty="0"/>
              <a:t>LOS CAPRICHOS,</a:t>
            </a:r>
            <a:r>
              <a:rPr lang="en-US" b="0" dirty="0"/>
              <a:t> A SOCIAL SATIRE</a:t>
            </a:r>
            <a:endParaRPr lang="en-US" b="1" dirty="0"/>
          </a:p>
          <a:p>
            <a:r>
              <a:rPr lang="en-US" dirty="0"/>
              <a:t>TOP MIDDLE: </a:t>
            </a:r>
            <a:r>
              <a:rPr lang="en-US" b="1" dirty="0"/>
              <a:t>THE GREAT RED DRAGON </a:t>
            </a:r>
            <a:r>
              <a:rPr lang="en-US" dirty="0"/>
              <a:t>SERIES (…</a:t>
            </a:r>
            <a:r>
              <a:rPr lang="en-US" b="1" dirty="0"/>
              <a:t>AND THE WOMAN CLOTHED IN SUN</a:t>
            </a:r>
            <a:r>
              <a:rPr lang="en-US" dirty="0"/>
              <a:t>), WILLIAM </a:t>
            </a:r>
            <a:r>
              <a:rPr lang="en-US" b="1" dirty="0"/>
              <a:t>BLAKE-</a:t>
            </a:r>
            <a:r>
              <a:rPr lang="en-US" b="0" dirty="0"/>
              <a:t>SERIES OF PAINTINGS FEATURED IN  THOMAS HARRIS’ HANNIBAL LECTER SERIES OF BOOKS</a:t>
            </a:r>
            <a:endParaRPr lang="en-US" b="1" dirty="0"/>
          </a:p>
          <a:p>
            <a:r>
              <a:rPr lang="en-US" dirty="0"/>
              <a:t>BOTTOM MIDDLE: </a:t>
            </a:r>
            <a:r>
              <a:rPr lang="en-US" b="1" dirty="0"/>
              <a:t>SATURN DEVOURING HIS SON</a:t>
            </a:r>
            <a:r>
              <a:rPr lang="en-US" dirty="0"/>
              <a:t>, FRANCISCO </a:t>
            </a:r>
            <a:r>
              <a:rPr lang="en-US" b="1" dirty="0"/>
              <a:t>GOYA-</a:t>
            </a:r>
            <a:r>
              <a:rPr lang="en-US" b="0" dirty="0"/>
              <a:t>MOST FAMOUS OF GOYA’S </a:t>
            </a:r>
            <a:r>
              <a:rPr lang="en-US" b="1" dirty="0"/>
              <a:t>BLACK PAINTINGS</a:t>
            </a:r>
            <a:r>
              <a:rPr lang="en-US" b="0" dirty="0"/>
              <a:t> SERIES (WHICH ALSO INCLUDES HIS  VERSION OF </a:t>
            </a:r>
            <a:r>
              <a:rPr lang="en-US" b="1" dirty="0"/>
              <a:t>JUDITH AND HOLOFERNES</a:t>
            </a:r>
            <a:r>
              <a:rPr lang="en-US" b="0" dirty="0"/>
              <a:t>), A SET OF INTENSE AND HORRIFIC WORKS</a:t>
            </a:r>
            <a:endParaRPr lang="en-US" b="1" dirty="0"/>
          </a:p>
          <a:p>
            <a:r>
              <a:rPr lang="en-US" dirty="0"/>
              <a:t>TOP RIGHT: </a:t>
            </a:r>
            <a:r>
              <a:rPr lang="en-US" b="1" dirty="0"/>
              <a:t>THE HAY WAIN</a:t>
            </a:r>
            <a:r>
              <a:rPr lang="en-US" dirty="0"/>
              <a:t>, JOHN </a:t>
            </a:r>
            <a:r>
              <a:rPr lang="en-US" b="1" dirty="0"/>
              <a:t>CONSTABLE-</a:t>
            </a:r>
            <a:r>
              <a:rPr lang="en-US" b="0" dirty="0"/>
              <a:t>A FARMER DOING FARMER THINGS; NOTE THAT UNLIKE GENRE PAINTING, THIS WORK IS MORE ABOUT THE LANDSCAPE AND NATURE IN GENERAL BEING LARGER AND MORE IMPORTANT THAN HUMANITY (A GENERAL THEME OF ROMANTIC PAINTING); DON’T CONFUSE THIS WITH THE HAYWAIN TRIPTYCH BY BOSCH</a:t>
            </a:r>
            <a:endParaRPr lang="en-US" b="1" dirty="0"/>
          </a:p>
          <a:p>
            <a:r>
              <a:rPr lang="en-US" dirty="0"/>
              <a:t>BOTTOM RIGHT: </a:t>
            </a:r>
            <a:r>
              <a:rPr lang="en-US" b="1" dirty="0"/>
              <a:t>ANCIENT OF DAYS</a:t>
            </a:r>
            <a:r>
              <a:rPr lang="en-US" dirty="0"/>
              <a:t>, WILLIAM </a:t>
            </a:r>
            <a:r>
              <a:rPr lang="en-US" b="1" dirty="0"/>
              <a:t>BLAKE-</a:t>
            </a:r>
            <a:r>
              <a:rPr lang="en-US" b="0" dirty="0"/>
              <a:t>A PAINTING OF </a:t>
            </a:r>
            <a:r>
              <a:rPr lang="en-US" b="1" dirty="0"/>
              <a:t>URIZEN,</a:t>
            </a:r>
            <a:r>
              <a:rPr lang="en-US" b="0" dirty="0"/>
              <a:t> A PROMINENT DEITY IN BLAKE’S EXTENSIVE WRITTEN MYTHOS, ALSO APPEARS IN POETRY COLLECTION </a:t>
            </a:r>
            <a:r>
              <a:rPr lang="en-US" b="1" dirty="0"/>
              <a:t>SONGS OF INNOCENCE</a:t>
            </a:r>
          </a:p>
          <a:p>
            <a:endParaRPr lang="en-US" dirty="0"/>
          </a:p>
          <a:p>
            <a:r>
              <a:rPr lang="en-US" dirty="0"/>
              <a:t>MARKED BY DRAMATIC SUBJECT MATTER, SIMILAR TO BAROQUE, BUT EMOTION EVOKED IS USUALLY HORROR/TERROR AND WORKS ARE GENERALLY LESS RELIGIOUS</a:t>
            </a:r>
          </a:p>
          <a:p>
            <a:r>
              <a:rPr lang="en-US" dirty="0"/>
              <a:t>THIS IS THE ERA OF LANDSCAPE PAINTING. THE SKY IS A PROMINENT FEATURE, OFTEN TAKING UP THE MAJORITY OF THE CANVAS AND USUALLY CLOUDED OVER</a:t>
            </a:r>
          </a:p>
          <a:p>
            <a:r>
              <a:rPr lang="en-US" dirty="0"/>
              <a:t>ANTI-INDUSTRIAL CHARACTER, FORMED IN RESPONSE TO ENLIGHTENMENT AND INDUSTRIALIZATION TO ADVOCATE FOR A RETURN TO NATURE</a:t>
            </a:r>
          </a:p>
          <a:p>
            <a:endParaRPr lang="en-US" dirty="0"/>
          </a:p>
          <a:p>
            <a:endParaRPr lang="en-US" dirty="0"/>
          </a:p>
          <a:p>
            <a:r>
              <a:rPr lang="en-US" dirty="0"/>
              <a:t>GOYA</a:t>
            </a:r>
          </a:p>
          <a:p>
            <a:r>
              <a:rPr lang="en-US" dirty="0"/>
              <a:t>TURNER</a:t>
            </a:r>
          </a:p>
          <a:p>
            <a:r>
              <a:rPr lang="en-US" dirty="0"/>
              <a:t>GERICAULT</a:t>
            </a:r>
          </a:p>
          <a:p>
            <a:r>
              <a:rPr lang="en-US" dirty="0"/>
              <a:t>FRIEDRICH</a:t>
            </a:r>
          </a:p>
        </p:txBody>
      </p:sp>
      <p:sp>
        <p:nvSpPr>
          <p:cNvPr id="4" name="Slide Number Placeholder 3"/>
          <p:cNvSpPr>
            <a:spLocks noGrp="1"/>
          </p:cNvSpPr>
          <p:nvPr>
            <p:ph type="sldNum" sz="quarter" idx="5"/>
          </p:nvPr>
        </p:nvSpPr>
        <p:spPr/>
        <p:txBody>
          <a:bodyPr/>
          <a:lstStyle/>
          <a:p>
            <a:fld id="{D1C0536B-9402-4F94-A56C-C8DF2823F05B}" type="slidenum">
              <a:rPr lang="en-US" smtClean="0"/>
              <a:t>16</a:t>
            </a:fld>
            <a:endParaRPr lang="en-US"/>
          </a:p>
        </p:txBody>
      </p:sp>
    </p:spTree>
    <p:extLst>
      <p:ext uri="{BB962C8B-B14F-4D97-AF65-F5344CB8AC3E}">
        <p14:creationId xmlns:p14="http://schemas.microsoft.com/office/powerpoint/2010/main" val="20145173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Formed in opposition to British Academy of Arts, which was founded by </a:t>
            </a:r>
            <a:r>
              <a:rPr lang="en-US" b="1" dirty="0"/>
              <a:t>Joshua Reynolds</a:t>
            </a:r>
            <a:endParaRPr lang="en-US" b="0" dirty="0"/>
          </a:p>
          <a:p>
            <a:endParaRPr lang="en-US" dirty="0"/>
          </a:p>
          <a:p>
            <a:r>
              <a:rPr lang="en-US" dirty="0"/>
              <a:t>Named for the opposition of its members to the stylistic changes (see </a:t>
            </a:r>
            <a:r>
              <a:rPr lang="en-US" b="1" dirty="0"/>
              <a:t>mannerism) </a:t>
            </a:r>
            <a:r>
              <a:rPr lang="en-US" dirty="0"/>
              <a:t>brought about during the High Renaissance (I guess fuck Raphael in particular)</a:t>
            </a:r>
          </a:p>
          <a:p>
            <a:endParaRPr lang="en-US" dirty="0"/>
          </a:p>
          <a:p>
            <a:r>
              <a:rPr lang="en-US" dirty="0"/>
              <a:t>Very clear standard of beauty-most subjects are similar-looking women  (“stunners”) note the women are tall, slender, with strong jawlines and full, pouty lips with a dreamy expression. Most were modeled after mistresses of the painters. Typical. </a:t>
            </a:r>
          </a:p>
          <a:p>
            <a:endParaRPr lang="en-US" dirty="0"/>
          </a:p>
          <a:p>
            <a:r>
              <a:rPr lang="en-US" dirty="0"/>
              <a:t>TOP LEFT: </a:t>
            </a:r>
            <a:r>
              <a:rPr lang="en-US" b="1" dirty="0"/>
              <a:t>OPHELIA</a:t>
            </a:r>
            <a:r>
              <a:rPr lang="en-US" dirty="0"/>
              <a:t>, JOHN EVERETT </a:t>
            </a:r>
            <a:r>
              <a:rPr lang="en-US" b="1" dirty="0"/>
              <a:t>MILLAIS-</a:t>
            </a:r>
            <a:r>
              <a:rPr lang="en-US" b="0" dirty="0"/>
              <a:t>THE CHARACTER FROM HAMLET DROWNING IN A RIVER. K</a:t>
            </a:r>
            <a:endParaRPr lang="en-US" b="1" dirty="0"/>
          </a:p>
          <a:p>
            <a:r>
              <a:rPr lang="en-US" dirty="0"/>
              <a:t>TOP MIDDLE: </a:t>
            </a:r>
            <a:r>
              <a:rPr lang="en-US" b="1" dirty="0"/>
              <a:t>LADY LILITH</a:t>
            </a:r>
            <a:r>
              <a:rPr lang="en-US" dirty="0"/>
              <a:t>, </a:t>
            </a:r>
            <a:r>
              <a:rPr lang="en-US" b="1" dirty="0"/>
              <a:t>DANTE </a:t>
            </a:r>
            <a:r>
              <a:rPr lang="en-US" dirty="0"/>
              <a:t>GABRIEL </a:t>
            </a:r>
            <a:r>
              <a:rPr lang="en-US" b="1" dirty="0"/>
              <a:t>ROSETTI-</a:t>
            </a:r>
            <a:r>
              <a:rPr lang="en-US" b="0" dirty="0"/>
              <a:t>THIS WAS ONE CLINGY DUDE</a:t>
            </a:r>
            <a:endParaRPr lang="en-US" b="1" dirty="0"/>
          </a:p>
          <a:p>
            <a:r>
              <a:rPr lang="en-US" dirty="0"/>
              <a:t>RIGHT: P</a:t>
            </a:r>
            <a:r>
              <a:rPr lang="en-US" b="1" dirty="0"/>
              <a:t>ROSERPINE, DANTE </a:t>
            </a:r>
            <a:r>
              <a:rPr lang="en-US" dirty="0"/>
              <a:t>GABRIEL </a:t>
            </a:r>
            <a:r>
              <a:rPr lang="en-US" b="1" dirty="0"/>
              <a:t>ROSETTI-</a:t>
            </a:r>
            <a:r>
              <a:rPr lang="en-US" b="0" dirty="0"/>
              <a:t>TOTALLY OBSESSED</a:t>
            </a:r>
            <a:endParaRPr lang="en-US" b="1" dirty="0"/>
          </a:p>
          <a:p>
            <a:r>
              <a:rPr lang="en-US" dirty="0"/>
              <a:t>BOTTOM: </a:t>
            </a:r>
            <a:r>
              <a:rPr lang="en-US" b="1" dirty="0"/>
              <a:t>CHRIST IN THE HOUSE OF HIS PARENTS</a:t>
            </a:r>
            <a:r>
              <a:rPr lang="en-US" dirty="0"/>
              <a:t>, JOHN EVERETT </a:t>
            </a:r>
            <a:r>
              <a:rPr lang="en-US" b="1" dirty="0"/>
              <a:t>MILLAIS-</a:t>
            </a:r>
            <a:r>
              <a:rPr lang="en-US" b="0" dirty="0"/>
              <a:t>FILLED WITH BIBLICAL SYMBOLISM; SHOWS YOUNG JESUS ASSISTING OL’ JOE BUILD A DOOR WHEN A NAIL “ACCIDENTALLY” PIERCED HIS HAND. THE OTHER CHILD IS JOHN THE BAPTIST</a:t>
            </a:r>
            <a:endParaRPr lang="en-US" b="1" dirty="0"/>
          </a:p>
          <a:p>
            <a:endParaRPr lang="en-US" dirty="0"/>
          </a:p>
          <a:p>
            <a:r>
              <a:rPr lang="en-US" dirty="0"/>
              <a:t>WILLIAM HOLMAN </a:t>
            </a:r>
            <a:r>
              <a:rPr lang="en-US" b="1" dirty="0"/>
              <a:t>HUNT</a:t>
            </a:r>
            <a:r>
              <a:rPr lang="en-US" dirty="0"/>
              <a:t>- PAINTED </a:t>
            </a:r>
            <a:r>
              <a:rPr lang="en-US" b="1" dirty="0"/>
              <a:t>LIGHT OF THE WORLD</a:t>
            </a:r>
            <a:r>
              <a:rPr lang="en-US" dirty="0"/>
              <a:t>-A RATHER DARK PAINTING OF JESUS KNOCKING ON A DOOR OVERGROWN WITH WEEDS</a:t>
            </a:r>
          </a:p>
        </p:txBody>
      </p:sp>
      <p:sp>
        <p:nvSpPr>
          <p:cNvPr id="4" name="Slide Number Placeholder 3"/>
          <p:cNvSpPr>
            <a:spLocks noGrp="1"/>
          </p:cNvSpPr>
          <p:nvPr>
            <p:ph type="sldNum" sz="quarter" idx="5"/>
          </p:nvPr>
        </p:nvSpPr>
        <p:spPr/>
        <p:txBody>
          <a:bodyPr/>
          <a:lstStyle/>
          <a:p>
            <a:fld id="{D1C0536B-9402-4F94-A56C-C8DF2823F05B}" type="slidenum">
              <a:rPr lang="en-US" smtClean="0"/>
              <a:t>17</a:t>
            </a:fld>
            <a:endParaRPr lang="en-US"/>
          </a:p>
        </p:txBody>
      </p:sp>
    </p:spTree>
    <p:extLst>
      <p:ext uri="{BB962C8B-B14F-4D97-AF65-F5344CB8AC3E}">
        <p14:creationId xmlns:p14="http://schemas.microsoft.com/office/powerpoint/2010/main" val="14931436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MURKUH-THE FIRST AMERICAN SCHOOL, THEY WERE AN OFFSHOOT OF ROMANTICISM</a:t>
            </a:r>
          </a:p>
          <a:p>
            <a:r>
              <a:rPr lang="en-US" dirty="0"/>
              <a:t>ALSO PAINTED LANDSCAPES</a:t>
            </a:r>
          </a:p>
          <a:p>
            <a:endParaRPr lang="en-US" dirty="0"/>
          </a:p>
          <a:p>
            <a:r>
              <a:rPr lang="en-US" dirty="0"/>
              <a:t>TOP LEFT: </a:t>
            </a:r>
            <a:r>
              <a:rPr lang="en-US" b="1" dirty="0"/>
              <a:t>THE OXBOW</a:t>
            </a:r>
            <a:r>
              <a:rPr lang="en-US" dirty="0"/>
              <a:t>, THOMAS </a:t>
            </a:r>
            <a:r>
              <a:rPr lang="en-US" b="1" dirty="0"/>
              <a:t>COLE-</a:t>
            </a:r>
            <a:r>
              <a:rPr lang="en-US" b="0" dirty="0"/>
              <a:t>SHOWS AN OXBOW-SHAPED BEND IN THE (YOU GUESSED IT) CONNECTICUT RIVER FROM ATOP MOUNT HOLYOKE</a:t>
            </a:r>
            <a:endParaRPr lang="en-US" b="1" dirty="0"/>
          </a:p>
          <a:p>
            <a:r>
              <a:rPr lang="en-US" dirty="0"/>
              <a:t>BOTTOM LEFT: </a:t>
            </a:r>
            <a:r>
              <a:rPr lang="en-US" b="1" dirty="0"/>
              <a:t>THE HEART OF THE ANDES</a:t>
            </a:r>
            <a:r>
              <a:rPr lang="en-US" dirty="0"/>
              <a:t>, FREDERIC EDWIN </a:t>
            </a:r>
            <a:r>
              <a:rPr lang="en-US" b="1" dirty="0"/>
              <a:t>CHURCH-</a:t>
            </a:r>
            <a:r>
              <a:rPr lang="en-US" b="0" dirty="0"/>
              <a:t>GAZE UPON THESE NOT AT ALL SIMILAR WORKS AND TREMBLE. TREMBLE I SAY!</a:t>
            </a:r>
            <a:endParaRPr lang="en-US" b="1" dirty="0"/>
          </a:p>
          <a:p>
            <a:r>
              <a:rPr lang="en-US" dirty="0"/>
              <a:t>TOP RIGHT: </a:t>
            </a:r>
            <a:r>
              <a:rPr lang="en-US" b="1" dirty="0"/>
              <a:t>THE VOYAGE OF LIFE </a:t>
            </a:r>
            <a:r>
              <a:rPr lang="en-US" dirty="0"/>
              <a:t>SERIES, THOMAS </a:t>
            </a:r>
            <a:r>
              <a:rPr lang="en-US" b="1" dirty="0"/>
              <a:t>COLE-</a:t>
            </a:r>
            <a:r>
              <a:rPr lang="en-US" b="0" dirty="0"/>
              <a:t>DEPICTS A MAN AT THE DIFFERING STAGES OF LIFE, EVER GUIDED BY AN ANGEL</a:t>
            </a:r>
            <a:endParaRPr lang="en-US" b="1" dirty="0"/>
          </a:p>
          <a:p>
            <a:r>
              <a:rPr lang="en-US" b="1" dirty="0"/>
              <a:t>	1 CHILDHOOD</a:t>
            </a:r>
          </a:p>
          <a:p>
            <a:r>
              <a:rPr lang="en-US" dirty="0"/>
              <a:t>	2 </a:t>
            </a:r>
            <a:r>
              <a:rPr lang="en-US" b="1" dirty="0"/>
              <a:t>YOUTH</a:t>
            </a:r>
          </a:p>
          <a:p>
            <a:r>
              <a:rPr lang="en-US" dirty="0"/>
              <a:t>	3 </a:t>
            </a:r>
            <a:r>
              <a:rPr lang="en-US" b="1" dirty="0"/>
              <a:t>MANHOOD</a:t>
            </a:r>
          </a:p>
          <a:p>
            <a:r>
              <a:rPr lang="en-US" dirty="0"/>
              <a:t>	4 </a:t>
            </a:r>
            <a:r>
              <a:rPr lang="en-US" b="1" dirty="0"/>
              <a:t>OLD AGE</a:t>
            </a:r>
          </a:p>
          <a:p>
            <a:r>
              <a:rPr lang="en-US" dirty="0"/>
              <a:t>BOTTOM RIGHT: </a:t>
            </a:r>
            <a:r>
              <a:rPr lang="en-US" b="1" dirty="0"/>
              <a:t>COURSE OF EMPIRE</a:t>
            </a:r>
            <a:r>
              <a:rPr lang="en-US" dirty="0"/>
              <a:t>, THOMAS </a:t>
            </a:r>
            <a:r>
              <a:rPr lang="en-US" b="1" dirty="0"/>
              <a:t>COLE-</a:t>
            </a:r>
            <a:r>
              <a:rPr lang="en-US" dirty="0"/>
              <a:t>SHOWS THE RISE AND FALL OF A CIVILIZATION IN TYPICAL ROMANTIC FASHION</a:t>
            </a:r>
          </a:p>
          <a:p>
            <a:r>
              <a:rPr lang="en-US" dirty="0"/>
              <a:t>		1 </a:t>
            </a:r>
            <a:r>
              <a:rPr lang="en-US" b="1" dirty="0"/>
              <a:t>THE SAVAGE STATE</a:t>
            </a:r>
          </a:p>
          <a:p>
            <a:r>
              <a:rPr lang="en-US" dirty="0"/>
              <a:t>		2 </a:t>
            </a:r>
            <a:r>
              <a:rPr lang="en-US" b="1" dirty="0"/>
              <a:t>PASTORAL STATE </a:t>
            </a:r>
            <a:r>
              <a:rPr lang="en-US" dirty="0"/>
              <a:t>(OR THE ARCADIAN)</a:t>
            </a:r>
          </a:p>
          <a:p>
            <a:r>
              <a:rPr lang="en-US" dirty="0"/>
              <a:t>		3 </a:t>
            </a:r>
            <a:r>
              <a:rPr lang="en-US" b="1" dirty="0"/>
              <a:t>THE CONSUMMATION OF EMPIRE</a:t>
            </a:r>
          </a:p>
          <a:p>
            <a:r>
              <a:rPr lang="en-US" dirty="0"/>
              <a:t>		4 </a:t>
            </a:r>
            <a:r>
              <a:rPr lang="en-US" b="1" dirty="0"/>
              <a:t>DESTRUCTION</a:t>
            </a:r>
          </a:p>
          <a:p>
            <a:r>
              <a:rPr lang="en-US" dirty="0"/>
              <a:t>		5 </a:t>
            </a:r>
            <a:r>
              <a:rPr lang="en-US" b="1" dirty="0"/>
              <a:t>DESOLATION</a:t>
            </a:r>
          </a:p>
          <a:p>
            <a:endParaRPr lang="en-US" b="1" dirty="0"/>
          </a:p>
          <a:p>
            <a:r>
              <a:rPr lang="en-US" b="1" dirty="0"/>
              <a:t>CHURCH-</a:t>
            </a:r>
            <a:r>
              <a:rPr lang="en-US" b="0" dirty="0"/>
              <a:t> ALSO PAINTED A REALISTIC NIAGARA FALLS IN </a:t>
            </a:r>
            <a:r>
              <a:rPr lang="en-US" b="1" dirty="0"/>
              <a:t>NIAGARA, </a:t>
            </a:r>
            <a:r>
              <a:rPr lang="en-US" b="0" dirty="0"/>
              <a:t> AND PAINTED A SOUTH AMERICAN VOLCANO IN HIS </a:t>
            </a:r>
            <a:r>
              <a:rPr lang="en-US" b="1" dirty="0"/>
              <a:t>COTOPAXI </a:t>
            </a:r>
            <a:r>
              <a:rPr lang="en-US" b="0" dirty="0"/>
              <a:t>PAINTINGS</a:t>
            </a:r>
            <a:endParaRPr lang="en-US" b="1" dirty="0"/>
          </a:p>
        </p:txBody>
      </p:sp>
      <p:sp>
        <p:nvSpPr>
          <p:cNvPr id="4" name="Slide Number Placeholder 3"/>
          <p:cNvSpPr>
            <a:spLocks noGrp="1"/>
          </p:cNvSpPr>
          <p:nvPr>
            <p:ph type="sldNum" sz="quarter" idx="5"/>
          </p:nvPr>
        </p:nvSpPr>
        <p:spPr/>
        <p:txBody>
          <a:bodyPr/>
          <a:lstStyle/>
          <a:p>
            <a:fld id="{D1C0536B-9402-4F94-A56C-C8DF2823F05B}" type="slidenum">
              <a:rPr lang="en-US" smtClean="0"/>
              <a:t>18</a:t>
            </a:fld>
            <a:endParaRPr lang="en-US"/>
          </a:p>
        </p:txBody>
      </p:sp>
    </p:spTree>
    <p:extLst>
      <p:ext uri="{BB962C8B-B14F-4D97-AF65-F5344CB8AC3E}">
        <p14:creationId xmlns:p14="http://schemas.microsoft.com/office/powerpoint/2010/main" val="5419082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LEFT: </a:t>
            </a:r>
            <a:r>
              <a:rPr lang="en-US" b="1" dirty="0"/>
              <a:t>THE GLEANERS</a:t>
            </a:r>
            <a:r>
              <a:rPr lang="en-US" dirty="0"/>
              <a:t>, JEAN FRANCOIS </a:t>
            </a:r>
            <a:r>
              <a:rPr lang="en-US" b="1" dirty="0"/>
              <a:t>MILLET –</a:t>
            </a:r>
            <a:r>
              <a:rPr lang="en-US" b="0" dirty="0"/>
              <a:t>THREE WOMEN COLLECTING THE LAST OF A GRAIN HARVEST(GLEANING),  REPRESENTING THE LOWEST RANK IN SOCIETY</a:t>
            </a:r>
            <a:endParaRPr lang="en-US" b="1" dirty="0"/>
          </a:p>
          <a:p>
            <a:r>
              <a:rPr lang="en-US" dirty="0"/>
              <a:t>TOP RIGHT: </a:t>
            </a:r>
            <a:r>
              <a:rPr lang="en-US" b="1" dirty="0"/>
              <a:t>THE BRIDGE AT NARNI</a:t>
            </a:r>
            <a:r>
              <a:rPr lang="en-US" dirty="0"/>
              <a:t>, CAMILLE </a:t>
            </a:r>
            <a:r>
              <a:rPr lang="en-US" b="1" dirty="0"/>
              <a:t>COROT-</a:t>
            </a:r>
            <a:r>
              <a:rPr lang="en-US" b="0" dirty="0"/>
              <a:t>RUINED BRIDGE IN ITALY; THIS ONE IS MORE OF A LANDSCAPE THAN A PORTRAYAL OF SOCIAL CLASS</a:t>
            </a:r>
            <a:endParaRPr lang="en-US" b="1" dirty="0"/>
          </a:p>
          <a:p>
            <a:r>
              <a:rPr lang="en-US" dirty="0"/>
              <a:t>BOTTOM RIGHT: </a:t>
            </a:r>
            <a:r>
              <a:rPr lang="en-US" b="1" dirty="0"/>
              <a:t>THE THIRD CLASS CARRIAGE</a:t>
            </a:r>
            <a:r>
              <a:rPr lang="en-US" dirty="0"/>
              <a:t>, HONORE </a:t>
            </a:r>
            <a:r>
              <a:rPr lang="en-US" b="1" dirty="0"/>
              <a:t>DAUMIER-</a:t>
            </a:r>
            <a:r>
              <a:rPr lang="en-US" b="0" dirty="0"/>
              <a:t>MORE FILTHY PEASANTS AND THEIR HORRIBLE DAILY COMMUTE</a:t>
            </a:r>
            <a:endParaRPr lang="en-US" b="1" dirty="0"/>
          </a:p>
          <a:p>
            <a:endParaRPr lang="en-US" dirty="0"/>
          </a:p>
          <a:p>
            <a:endParaRPr lang="en-US" dirty="0"/>
          </a:p>
          <a:p>
            <a:r>
              <a:rPr lang="en-US" dirty="0"/>
              <a:t>SHOWED THE AUSTERE, HARSH STATE OF THE PROLETARIAT (YEP, WE’RE IN THAT PART OF HISTORY)</a:t>
            </a:r>
          </a:p>
          <a:p>
            <a:r>
              <a:rPr lang="en-US" dirty="0"/>
              <a:t>CONTRASTS WITH THE MYSTICAL VIEW OF NATURE TAKEN BY ROMANTICS, REALISTS WERE CLASS CONSCIOUS SOCIALIST DISSIDENTS IN REVOLUTIONARY 19</a:t>
            </a:r>
            <a:r>
              <a:rPr lang="en-US" baseline="30000" dirty="0"/>
              <a:t>TH</a:t>
            </a:r>
            <a:r>
              <a:rPr lang="en-US" dirty="0"/>
              <a:t> CENTURY FRANCE WHO USED NATURE AS A BACKDROP TO STRUGGLE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BARBIZON SCHOOL</a:t>
            </a:r>
            <a:r>
              <a:rPr lang="en-US" dirty="0"/>
              <a:t>- “FOREST OF FONTAINEBLEAU”- REFERS TO FRENCH REALIST MOVEMENT, NAMED FOR TOWN OF BARBIZON; QUESTIONS WILL ALMOST ALWAYS ASK FOR “BARBIZON SCHOOL” INSTEAD OF “REALISM,” SO BE PREPARED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LATER REALISTS IN BRITAIN AND THE  US PAINTED ACCORDING TO SIMILAR THEMES, BUT WEREN’T PART OF THE BARBIZON SCHOOL</a:t>
            </a:r>
          </a:p>
          <a:p>
            <a:endParaRPr lang="en-US" dirty="0"/>
          </a:p>
          <a:p>
            <a:r>
              <a:rPr lang="en-US" b="1" dirty="0"/>
              <a:t>THEODORE ROUSSEAU</a:t>
            </a:r>
            <a:r>
              <a:rPr lang="en-US" dirty="0"/>
              <a:t>-HE DIDN’T DO SHIT, BUT APPARENTLY HE WAS </a:t>
            </a:r>
            <a:r>
              <a:rPr lang="en-US" b="1" dirty="0"/>
              <a:t>THE LEADER </a:t>
            </a:r>
            <a:r>
              <a:rPr lang="en-US" dirty="0"/>
              <a:t>OF THE BARBIZON SCHOOL (DON’T CONFUSE HIM WITH ACCOMPLISHED IMPRESSIONIST PAINTER HENRI ROUSSEAU)</a:t>
            </a:r>
          </a:p>
          <a:p>
            <a:endParaRPr lang="en-US" dirty="0"/>
          </a:p>
          <a:p>
            <a:r>
              <a:rPr lang="en-US" b="1" dirty="0"/>
              <a:t>MILLET</a:t>
            </a:r>
            <a:r>
              <a:rPr lang="en-US" dirty="0"/>
              <a:t>-ALSO PAINTED </a:t>
            </a:r>
            <a:r>
              <a:rPr lang="en-US" b="1" dirty="0"/>
              <a:t>THE ANGELUS </a:t>
            </a:r>
            <a:r>
              <a:rPr lang="en-US" dirty="0"/>
              <a:t>AND </a:t>
            </a:r>
            <a:r>
              <a:rPr lang="en-US" b="1" dirty="0"/>
              <a:t>THE MAN WITH A HOE</a:t>
            </a:r>
          </a:p>
          <a:p>
            <a:endParaRPr lang="en-US" b="1" dirty="0"/>
          </a:p>
          <a:p>
            <a:r>
              <a:rPr lang="en-US" b="1" dirty="0"/>
              <a:t>GUSTAVE COURBET</a:t>
            </a:r>
          </a:p>
          <a:p>
            <a:r>
              <a:rPr lang="en-US" b="1" dirty="0"/>
              <a:t>COROT</a:t>
            </a:r>
          </a:p>
          <a:p>
            <a:r>
              <a:rPr lang="en-US" b="1" dirty="0"/>
              <a:t>DAUMIER</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D1C0536B-9402-4F94-A56C-C8DF2823F05B}" type="slidenum">
              <a:rPr lang="en-US" smtClean="0"/>
              <a:t>19</a:t>
            </a:fld>
            <a:endParaRPr lang="en-US"/>
          </a:p>
        </p:txBody>
      </p:sp>
    </p:spTree>
    <p:extLst>
      <p:ext uri="{BB962C8B-B14F-4D97-AF65-F5344CB8AC3E}">
        <p14:creationId xmlns:p14="http://schemas.microsoft.com/office/powerpoint/2010/main" val="33892641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https://www.identifythisart.com/timeline-of-art-history/</a:t>
            </a:r>
          </a:p>
        </p:txBody>
      </p:sp>
      <p:sp>
        <p:nvSpPr>
          <p:cNvPr id="4" name="Slide Number Placeholder 3"/>
          <p:cNvSpPr>
            <a:spLocks noGrp="1"/>
          </p:cNvSpPr>
          <p:nvPr>
            <p:ph type="sldNum" sz="quarter" idx="5"/>
          </p:nvPr>
        </p:nvSpPr>
        <p:spPr/>
        <p:txBody>
          <a:bodyPr/>
          <a:lstStyle/>
          <a:p>
            <a:fld id="{D1C0536B-9402-4F94-A56C-C8DF2823F05B}" type="slidenum">
              <a:rPr lang="en-US" smtClean="0"/>
              <a:t>2</a:t>
            </a:fld>
            <a:endParaRPr lang="en-US"/>
          </a:p>
        </p:txBody>
      </p:sp>
    </p:spTree>
    <p:extLst>
      <p:ext uri="{BB962C8B-B14F-4D97-AF65-F5344CB8AC3E}">
        <p14:creationId xmlns:p14="http://schemas.microsoft.com/office/powerpoint/2010/main" val="34160168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TOP LEFT: </a:t>
            </a:r>
            <a:r>
              <a:rPr lang="en-US" b="1" dirty="0"/>
              <a:t>BAR AT THE FOLIES-BERGERE</a:t>
            </a:r>
            <a:r>
              <a:rPr lang="en-US" dirty="0"/>
              <a:t>, EDOUARD </a:t>
            </a:r>
            <a:r>
              <a:rPr lang="en-US" b="1" dirty="0"/>
              <a:t>MANET-</a:t>
            </a:r>
            <a:r>
              <a:rPr lang="en-US" b="0" dirty="0"/>
              <a:t>A WOMAN IN A BLACK DRESS NEXT TO A BOWL OF ORANGES IN FRONT OF A MIRROR</a:t>
            </a:r>
            <a:endParaRPr lang="en-US" b="1" dirty="0"/>
          </a:p>
          <a:p>
            <a:r>
              <a:rPr lang="en-US" dirty="0"/>
              <a:t>TOP RIGHT: </a:t>
            </a:r>
            <a:r>
              <a:rPr lang="en-US" b="1" dirty="0"/>
              <a:t>DANCE AT THE MOULIN DE LA GALETTE</a:t>
            </a:r>
            <a:r>
              <a:rPr lang="en-US" dirty="0"/>
              <a:t>, AUGUSTE </a:t>
            </a:r>
            <a:r>
              <a:rPr lang="en-US" b="1" dirty="0"/>
              <a:t>RENOIR-</a:t>
            </a:r>
            <a:r>
              <a:rPr lang="en-US" b="0" dirty="0"/>
              <a:t>DO YOU RECOGNIZE THIS ONE? THIS IS THAT PAINTING THAT WAS ALL OVER THE HALLS OF THAT HOTEL IN BOULDER WITH HIS OTHER PAINTING, </a:t>
            </a:r>
            <a:r>
              <a:rPr lang="en-US" b="1" dirty="0"/>
              <a:t>LUNCEHON OF THE BOATING PARTY</a:t>
            </a:r>
          </a:p>
          <a:p>
            <a:r>
              <a:rPr lang="en-US" dirty="0"/>
              <a:t>BOTTOM LEFT: </a:t>
            </a:r>
            <a:r>
              <a:rPr lang="en-US" b="1" dirty="0"/>
              <a:t>IMPRESSION, SUNRISE</a:t>
            </a:r>
            <a:r>
              <a:rPr lang="en-US" dirty="0"/>
              <a:t>, CLAUDE </a:t>
            </a:r>
            <a:r>
              <a:rPr lang="en-US" b="1" dirty="0"/>
              <a:t>MONET-</a:t>
            </a:r>
            <a:r>
              <a:rPr lang="en-US" b="0" dirty="0"/>
              <a:t>SHOWS THE PORT OF LE HAVRE, WHERE MONET LIVED EARLY IN LIFE BEFORE MOVING TO GIVERNY</a:t>
            </a:r>
            <a:endParaRPr lang="en-US" b="1" dirty="0"/>
          </a:p>
          <a:p>
            <a:r>
              <a:rPr lang="en-US" dirty="0"/>
              <a:t>BOTTOM RIGHT: </a:t>
            </a:r>
            <a:r>
              <a:rPr lang="en-US" b="1" dirty="0"/>
              <a:t>PARIS STREET, RAINY DAY</a:t>
            </a:r>
            <a:r>
              <a:rPr lang="en-US" dirty="0"/>
              <a:t>-GUSTAVE </a:t>
            </a:r>
            <a:r>
              <a:rPr lang="en-US" b="1" dirty="0"/>
              <a:t>CAILLEBOTTE-</a:t>
            </a:r>
            <a:r>
              <a:rPr lang="en-US" b="0" dirty="0"/>
              <a:t>SHOWS THE PLACE DE DUBLIN, NEAR THE GARE ST-LAZARE, A CENTRAL PARIS TRAIN STATION PORTRAYED BY MONET AND MANET</a:t>
            </a:r>
            <a:endParaRPr lang="en-US" b="1" dirty="0"/>
          </a:p>
          <a:p>
            <a:endParaRPr lang="en-US" dirty="0"/>
          </a:p>
          <a:p>
            <a:endParaRPr lang="en-US" dirty="0"/>
          </a:p>
          <a:p>
            <a:endParaRPr lang="en-US" dirty="0"/>
          </a:p>
          <a:p>
            <a:r>
              <a:rPr lang="en-US" dirty="0"/>
              <a:t>OKAY, FIRST THINGS FIRST. 	CLAUDE </a:t>
            </a:r>
            <a:r>
              <a:rPr lang="en-US" b="1" dirty="0"/>
              <a:t>MONET</a:t>
            </a:r>
            <a:r>
              <a:rPr lang="en-US" dirty="0"/>
              <a:t> PAINTS VAGUE </a:t>
            </a:r>
            <a:r>
              <a:rPr lang="en-US" b="1" dirty="0"/>
              <a:t>SPOTS AND SHAPES</a:t>
            </a:r>
            <a:endParaRPr lang="en-US" dirty="0"/>
          </a:p>
          <a:p>
            <a:r>
              <a:rPr lang="en-US" dirty="0"/>
              <a:t>		EDOUARD </a:t>
            </a:r>
            <a:r>
              <a:rPr lang="en-US" b="1" dirty="0"/>
              <a:t>MANET</a:t>
            </a:r>
            <a:r>
              <a:rPr lang="en-US" dirty="0"/>
              <a:t> PAINTS </a:t>
            </a:r>
            <a:r>
              <a:rPr lang="en-US" b="1" dirty="0"/>
              <a:t>PEOPLE</a:t>
            </a:r>
            <a:r>
              <a:rPr lang="en-US" dirty="0"/>
              <a:t>. GOT IT? </a:t>
            </a:r>
          </a:p>
          <a:p>
            <a:endParaRPr lang="en-US" dirty="0"/>
          </a:p>
          <a:p>
            <a:r>
              <a:rPr lang="en-US" dirty="0"/>
              <a:t>OK, IT’S A BIT MORE COMPLICATED THAN THAT, BUT MANET WAS MORE OF A REALIST AND PAINTED CLEARER FIGURES THAN MONET AND PAINTED PEOPLE AS SUBJECTS IN THE FOREGROUND MUCH MORE OFTEN. HOWEVER, THEY BOTH HAVE WORKS THAT FIT THE OTHER ONES STYLE, SO…THEY’RE BASICALLY THE TWINS FROM THAT ONE SHOW YOU LIKE WHO RESPOND TO EACH OTHER’S NAME JUST TO FUCK WITH PEOPLE</a:t>
            </a:r>
          </a:p>
          <a:p>
            <a:endParaRPr lang="en-US" dirty="0"/>
          </a:p>
          <a:p>
            <a:r>
              <a:rPr lang="en-US" dirty="0"/>
              <a:t>MOVEMENT NAMED AFTER </a:t>
            </a:r>
            <a:r>
              <a:rPr lang="en-US" b="1" dirty="0"/>
              <a:t>MONET</a:t>
            </a:r>
            <a:r>
              <a:rPr lang="en-US" dirty="0"/>
              <a:t> PAINTING </a:t>
            </a:r>
            <a:r>
              <a:rPr lang="en-US" b="1" dirty="0"/>
              <a:t>IMPRESSION, SUNRISE</a:t>
            </a:r>
            <a:endParaRPr lang="en-US" dirty="0"/>
          </a:p>
          <a:p>
            <a:r>
              <a:rPr lang="en-US" dirty="0"/>
              <a:t>BLURRED BORDERS, HASTY BRUSHSTROKES THAT ARE VISIBLE IN FINISHED PRODUCT; FOCUSED ON COLORS RATHER THAN CONCRETE FORM(“IMPRESSIONS,” SO TO SPEAK); </a:t>
            </a:r>
          </a:p>
          <a:p>
            <a:r>
              <a:rPr lang="en-US" dirty="0"/>
              <a:t>ALLA PRIMA-AT ONCE-IMPRESSIONISTS TYPICALLY DIDN’T LAYER THEIR PAINTINGS  AND PAINTED QUICKLY</a:t>
            </a:r>
          </a:p>
          <a:p>
            <a:r>
              <a:rPr lang="en-US" b="1" dirty="0"/>
              <a:t>EN PLEIN AIR</a:t>
            </a:r>
            <a:r>
              <a:rPr lang="en-US" dirty="0"/>
              <a:t>-LITERALLY JUST GOING OUTSIDE. GET OVER YOURSELF</a:t>
            </a:r>
          </a:p>
          <a:p>
            <a:endParaRPr lang="en-US" dirty="0"/>
          </a:p>
          <a:p>
            <a:endParaRPr lang="en-US" dirty="0"/>
          </a:p>
          <a:p>
            <a:r>
              <a:rPr lang="en-US" dirty="0"/>
              <a:t>EDGAR </a:t>
            </a:r>
            <a:r>
              <a:rPr lang="en-US" b="1" dirty="0"/>
              <a:t>DEGAS</a:t>
            </a:r>
            <a:r>
              <a:rPr lang="en-US" dirty="0"/>
              <a:t>- PAINTED A BUNCH OF </a:t>
            </a:r>
            <a:r>
              <a:rPr lang="en-US" b="1" dirty="0"/>
              <a:t>BALLERINAS </a:t>
            </a:r>
            <a:r>
              <a:rPr lang="en-US" dirty="0"/>
              <a:t>DOING THEIR THING AS WELL AS </a:t>
            </a:r>
            <a:r>
              <a:rPr lang="en-US" b="1" dirty="0"/>
              <a:t>L’ABSINTHE</a:t>
            </a:r>
            <a:r>
              <a:rPr lang="en-US" dirty="0"/>
              <a:t>, WHICH SHOWS A WOMAN LOOKING PRETTY BUMMED ABOUT THE GUY SHE MATCHED UP WITH ON TINDER AND GETTIN STUPID ON THE TITLE HALLUCINOGENIC DRANK</a:t>
            </a:r>
          </a:p>
          <a:p>
            <a:endParaRPr lang="en-US" dirty="0"/>
          </a:p>
          <a:p>
            <a:r>
              <a:rPr lang="en-US" dirty="0"/>
              <a:t>MARY </a:t>
            </a:r>
            <a:r>
              <a:rPr lang="en-US" b="1" dirty="0"/>
              <a:t>CASSATT</a:t>
            </a:r>
            <a:r>
              <a:rPr lang="en-US" dirty="0"/>
              <a:t>-</a:t>
            </a:r>
            <a:r>
              <a:rPr lang="en-US" b="1" dirty="0"/>
              <a:t>AMERICAN</a:t>
            </a:r>
            <a:r>
              <a:rPr lang="en-US" dirty="0"/>
              <a:t> PROTO-FEMINIST ARTIST, PAINTED WOMEN DOING STUFF WOMEN WEREN’T SUPPOSED TO DO (I MEAN, READING? A WOMAN? WHAT NEXT, VOTING??) AND SEVERAL PAINTINGS OF CHILDREN; SHE WAS A CLOSE FRIEND AND COLLABORATOR OF </a:t>
            </a:r>
            <a:r>
              <a:rPr lang="en-US" b="1" dirty="0"/>
              <a:t>DEGAS</a:t>
            </a:r>
          </a:p>
          <a:p>
            <a:endParaRPr lang="en-US" dirty="0"/>
          </a:p>
          <a:p>
            <a:r>
              <a:rPr lang="en-US" dirty="0"/>
              <a:t>ALFRED </a:t>
            </a:r>
            <a:r>
              <a:rPr lang="en-US" b="1" dirty="0"/>
              <a:t>SISLEY</a:t>
            </a:r>
            <a:r>
              <a:rPr lang="en-US" dirty="0"/>
              <a:t>-THE </a:t>
            </a:r>
            <a:r>
              <a:rPr lang="en-US" b="1" dirty="0"/>
              <a:t>BRITISH IMPRESSIONIST</a:t>
            </a:r>
            <a:r>
              <a:rPr lang="en-US" dirty="0"/>
              <a:t>. </a:t>
            </a:r>
            <a:r>
              <a:rPr lang="en-US" b="0" dirty="0"/>
              <a:t>PAINTED </a:t>
            </a:r>
            <a:r>
              <a:rPr lang="en-US" b="1" dirty="0"/>
              <a:t>EARLY SNOW AT LOUVECIENNES</a:t>
            </a:r>
            <a:r>
              <a:rPr lang="en-US" dirty="0"/>
              <a:t> AND </a:t>
            </a:r>
            <a:r>
              <a:rPr lang="en-US" b="1" dirty="0"/>
              <a:t>FLOOD AT PORT-MARLY</a:t>
            </a:r>
          </a:p>
          <a:p>
            <a:endParaRPr lang="en-US" dirty="0"/>
          </a:p>
          <a:p>
            <a:r>
              <a:rPr lang="en-US" dirty="0"/>
              <a:t>CAMILLE </a:t>
            </a:r>
            <a:r>
              <a:rPr lang="en-US" b="1" dirty="0"/>
              <a:t>PISSARRO</a:t>
            </a:r>
            <a:r>
              <a:rPr lang="en-US" dirty="0"/>
              <a:t>-FROM THE (US) VIRGIN ISLANDS, WHICH WAS THE “DANISH WEST INDIES” AT THE TIME; HAILED AS A FORERUNNER TO IMPRESSIONISTS AND  “FATHER” TO ALL POST-IMPRESSIONISTS (CEZANNE AND GAUGUIN ESPECIALLY)</a:t>
            </a:r>
          </a:p>
          <a:p>
            <a:endParaRPr lang="en-US" dirty="0"/>
          </a:p>
          <a:p>
            <a:r>
              <a:rPr lang="en-US" b="1" dirty="0"/>
              <a:t>MONET: </a:t>
            </a:r>
            <a:r>
              <a:rPr lang="en-US" dirty="0"/>
              <a:t>(GIVERNY)		</a:t>
            </a:r>
            <a:r>
              <a:rPr lang="en-US" b="1" dirty="0"/>
              <a:t>MANET: </a:t>
            </a:r>
            <a:r>
              <a:rPr lang="en-US" dirty="0"/>
              <a:t>(PARIS)</a:t>
            </a:r>
          </a:p>
          <a:p>
            <a:r>
              <a:rPr lang="en-US" b="1" dirty="0"/>
              <a:t>IMPRESSION, SUNRISE </a:t>
            </a:r>
            <a:r>
              <a:rPr lang="en-US" dirty="0"/>
              <a:t>		</a:t>
            </a:r>
            <a:r>
              <a:rPr lang="en-US" b="1" dirty="0"/>
              <a:t>OLYMPIA</a:t>
            </a:r>
          </a:p>
          <a:p>
            <a:r>
              <a:rPr lang="en-US" b="1" dirty="0"/>
              <a:t>WATER LILLIES </a:t>
            </a:r>
            <a:r>
              <a:rPr lang="en-US" dirty="0"/>
              <a:t>SERIES		</a:t>
            </a:r>
            <a:r>
              <a:rPr lang="en-US" b="1" dirty="0"/>
              <a:t>LUNCHEON ON THE GRASS</a:t>
            </a:r>
          </a:p>
          <a:p>
            <a:r>
              <a:rPr lang="en-US" b="1" dirty="0"/>
              <a:t>ROUEN CATHEDRAL </a:t>
            </a:r>
            <a:r>
              <a:rPr lang="en-US" dirty="0"/>
              <a:t>SERIES		</a:t>
            </a:r>
            <a:r>
              <a:rPr lang="en-US" b="1" dirty="0"/>
              <a:t>BAR AT THE FOLIES-BERGERE</a:t>
            </a:r>
          </a:p>
          <a:p>
            <a:r>
              <a:rPr lang="en-US" b="1" dirty="0"/>
              <a:t>HAYSTACKS</a:t>
            </a:r>
            <a:r>
              <a:rPr lang="en-US" dirty="0"/>
              <a:t>			PORTRAIT OF MONET IN A BERET</a:t>
            </a:r>
          </a:p>
          <a:p>
            <a:r>
              <a:rPr lang="en-US" b="1" dirty="0"/>
              <a:t>POPLARS</a:t>
            </a:r>
            <a:r>
              <a:rPr lang="en-US" dirty="0"/>
              <a:t> SERIES		UMM</a:t>
            </a:r>
          </a:p>
          <a:p>
            <a:r>
              <a:rPr lang="en-US" b="1" dirty="0"/>
              <a:t>GARE ST LAZARE </a:t>
            </a:r>
            <a:r>
              <a:rPr lang="en-US" dirty="0"/>
              <a:t>SERIES		</a:t>
            </a:r>
            <a:r>
              <a:rPr lang="en-US" b="1" dirty="0"/>
              <a:t>THE RAILWAY </a:t>
            </a:r>
          </a:p>
          <a:p>
            <a:endParaRPr lang="en-US" dirty="0"/>
          </a:p>
          <a:p>
            <a:r>
              <a:rPr lang="en-US" dirty="0"/>
              <a:t>BOTH THOSE LAST TWO ARE ABOUT THE SAME TRAIN STATION</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D1C0536B-9402-4F94-A56C-C8DF2823F05B}" type="slidenum">
              <a:rPr lang="en-US" smtClean="0"/>
              <a:t>20</a:t>
            </a:fld>
            <a:endParaRPr lang="en-US"/>
          </a:p>
        </p:txBody>
      </p:sp>
    </p:spTree>
    <p:extLst>
      <p:ext uri="{BB962C8B-B14F-4D97-AF65-F5344CB8AC3E}">
        <p14:creationId xmlns:p14="http://schemas.microsoft.com/office/powerpoint/2010/main" val="9022652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TOP RIGHT: </a:t>
            </a:r>
            <a:r>
              <a:rPr lang="en-US" b="1" dirty="0"/>
              <a:t>BATHERS AT ASNIERES, </a:t>
            </a:r>
            <a:r>
              <a:rPr lang="en-US" b="0" dirty="0"/>
              <a:t>GEORGES </a:t>
            </a:r>
            <a:r>
              <a:rPr lang="en-US" b="1" dirty="0"/>
              <a:t>SEURAT-</a:t>
            </a:r>
            <a:r>
              <a:rPr lang="en-US" b="0" dirty="0"/>
              <a:t>MIDDLE CLASS MIRROR OF HIS MASTERPIECE, </a:t>
            </a:r>
            <a:r>
              <a:rPr lang="en-US" b="1" dirty="0"/>
              <a:t>A SUNDAY AFTERNOON</a:t>
            </a:r>
          </a:p>
          <a:p>
            <a:r>
              <a:rPr lang="en-US" b="0" dirty="0"/>
              <a:t>BOTTOM RIGHT: I ACTUALLY DON’T REMEMBER WHICH </a:t>
            </a:r>
            <a:r>
              <a:rPr lang="en-US" b="1" dirty="0"/>
              <a:t>VIEW OF MONT SAINTE-VICTOIRE </a:t>
            </a:r>
            <a:r>
              <a:rPr lang="en-US" b="0" dirty="0"/>
              <a:t>THIS IS, PAUL </a:t>
            </a:r>
            <a:r>
              <a:rPr lang="en-US" b="1" dirty="0"/>
              <a:t>CEZANNE-</a:t>
            </a:r>
            <a:r>
              <a:rPr lang="en-US" b="0" dirty="0"/>
              <a:t>ALL OF THEM SHOW THE ALPINE MOUNT FROM THE TOWN OF AIX-EN-PROVENCE</a:t>
            </a:r>
          </a:p>
          <a:p>
            <a:r>
              <a:rPr lang="en-US" b="0" dirty="0"/>
              <a:t>BOTTOM LEFT: </a:t>
            </a:r>
            <a:r>
              <a:rPr lang="en-US" b="1" dirty="0"/>
              <a:t>THE SLEEPING GYPSY, </a:t>
            </a:r>
            <a:r>
              <a:rPr lang="en-US" b="0" dirty="0"/>
              <a:t>HENRI </a:t>
            </a:r>
            <a:r>
              <a:rPr lang="en-US" b="1" dirty="0"/>
              <a:t> ROUSSEAU</a:t>
            </a:r>
            <a:r>
              <a:rPr lang="en-US" b="0" dirty="0"/>
              <a:t>-SHOWS A LION LOOKING UPON A DOZING WOMAN WITH A MANDOLIN; NO RELATION TO THEODORE ROUSSEAU (SEE BARBIZON SCHOOL)</a:t>
            </a:r>
          </a:p>
          <a:p>
            <a:r>
              <a:rPr lang="en-US" b="0" dirty="0"/>
              <a:t>TOP LEFT: </a:t>
            </a:r>
            <a:r>
              <a:rPr lang="en-US" b="1" dirty="0"/>
              <a:t>AT THE MOULIN ROUGE, </a:t>
            </a:r>
            <a:r>
              <a:rPr lang="en-US" b="0" dirty="0"/>
              <a:t>HENRI </a:t>
            </a:r>
            <a:r>
              <a:rPr lang="en-US" b="1" dirty="0"/>
              <a:t>TOULOUSE-LAUTREC-</a:t>
            </a:r>
            <a:r>
              <a:rPr lang="en-US" b="0" dirty="0"/>
              <a:t>ONE OF A SERIES OF PAINTINGS AT THE TITLE CABARET, WHICH ALSO INCLUDES </a:t>
            </a:r>
            <a:r>
              <a:rPr lang="en-US" b="1" dirty="0"/>
              <a:t>LA GOULUE </a:t>
            </a:r>
            <a:r>
              <a:rPr lang="en-US" b="0" dirty="0"/>
              <a:t>AND </a:t>
            </a:r>
            <a:r>
              <a:rPr lang="en-US" b="1" dirty="0"/>
              <a:t>THE DANCE</a:t>
            </a:r>
          </a:p>
          <a:p>
            <a:endParaRPr lang="en-US" b="1" dirty="0"/>
          </a:p>
          <a:p>
            <a:endParaRPr lang="en-US" b="1" dirty="0"/>
          </a:p>
          <a:p>
            <a:endParaRPr lang="en-US" dirty="0"/>
          </a:p>
          <a:p>
            <a:r>
              <a:rPr lang="en-US" dirty="0"/>
              <a:t>KEPT THE HASTY BRUSHSTROKES AND BRIGHT PALETTE, BUT DITCHED MONET’S BLOBBY CHARACTERS WITHOUT CLEAR OUTLINES IN FAVOR OF DEFINED FORMS</a:t>
            </a:r>
          </a:p>
          <a:p>
            <a:r>
              <a:rPr lang="en-US" dirty="0"/>
              <a:t>THIS “MOVEMENT” IS PRETTY POORLY DEFINED, NOT REALLY UNIFIED OR WHOLLY DISTINCT FROM 1</a:t>
            </a:r>
            <a:r>
              <a:rPr lang="en-US" baseline="30000" dirty="0"/>
              <a:t>ST</a:t>
            </a:r>
            <a:r>
              <a:rPr lang="en-US" dirty="0"/>
              <a:t> GEN IMPRESSIONISM</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POINTILLISM</a:t>
            </a:r>
            <a:r>
              <a:rPr lang="en-US" dirty="0"/>
              <a:t>-TECHNIQUE USED (MAINLY BY </a:t>
            </a:r>
            <a:r>
              <a:rPr lang="en-US" b="1" dirty="0"/>
              <a:t>SEURAT</a:t>
            </a:r>
            <a:r>
              <a:rPr lang="en-US" dirty="0"/>
              <a:t> AND HIS PUPIL </a:t>
            </a:r>
            <a:r>
              <a:rPr lang="en-US" b="1" dirty="0"/>
              <a:t>SIGNAC)</a:t>
            </a:r>
            <a:r>
              <a:rPr lang="en-US" dirty="0"/>
              <a:t> IN LATE IMPRESSIONIST ERA, INVOLVES PAINTING IN INDIVIDUAL DOTS OF COLOR RATHER THAN STROKES</a:t>
            </a:r>
          </a:p>
          <a:p>
            <a:endParaRPr lang="en-US" dirty="0"/>
          </a:p>
          <a:p>
            <a:endParaRPr lang="en-US" dirty="0"/>
          </a:p>
          <a:p>
            <a:endParaRPr lang="en-US" dirty="0"/>
          </a:p>
          <a:p>
            <a:r>
              <a:rPr lang="en-US" dirty="0"/>
              <a:t>VINCENT </a:t>
            </a:r>
            <a:r>
              <a:rPr lang="en-US" b="1" dirty="0"/>
              <a:t>VAN GOGH</a:t>
            </a:r>
            <a:r>
              <a:rPr lang="en-US" dirty="0"/>
              <a:t>-THAT DUTCH GUY; PAINTED HIS VIEW OF SAINT-REMY  DE PROVENCE FROM AN ASYLUM IN </a:t>
            </a:r>
            <a:r>
              <a:rPr lang="en-US" b="1" dirty="0"/>
              <a:t>STARRY NIGHT</a:t>
            </a:r>
            <a:r>
              <a:rPr lang="en-US" dirty="0"/>
              <a:t>;  EARLY WORK WAS IN REALIST STYLE, INCLUDING HIS FAMOUS </a:t>
            </a:r>
            <a:r>
              <a:rPr lang="en-US" b="1" dirty="0"/>
              <a:t>THE POTATO EATERS</a:t>
            </a:r>
            <a:r>
              <a:rPr lang="en-US" dirty="0"/>
              <a:t>; LIVED IN A </a:t>
            </a:r>
            <a:r>
              <a:rPr lang="en-US" b="1" dirty="0"/>
              <a:t>YELLOW HOUSE IN ARLES</a:t>
            </a:r>
            <a:r>
              <a:rPr lang="en-US" dirty="0"/>
              <a:t>, WHERE HE  PAINTED </a:t>
            </a:r>
            <a:r>
              <a:rPr lang="en-US" b="1" dirty="0"/>
              <a:t>THE NIGHT CAFÉ </a:t>
            </a:r>
            <a:r>
              <a:rPr lang="en-US" dirty="0"/>
              <a:t>AND A BUNCH OF </a:t>
            </a:r>
            <a:r>
              <a:rPr lang="en-US" b="1" dirty="0"/>
              <a:t>CHAIR</a:t>
            </a:r>
            <a:r>
              <a:rPr lang="en-US" dirty="0"/>
              <a:t> PAINTINGS, </a:t>
            </a:r>
            <a:r>
              <a:rPr lang="en-US" b="1" dirty="0"/>
              <a:t>SUNFLOWER STILL LIFES</a:t>
            </a:r>
            <a:r>
              <a:rPr lang="en-US" dirty="0"/>
              <a:t>, AND AN EARLY VERSION OF </a:t>
            </a:r>
            <a:r>
              <a:rPr lang="en-US" b="1" dirty="0"/>
              <a:t>STARRY NIGHT </a:t>
            </a:r>
            <a:r>
              <a:rPr lang="en-US" dirty="0"/>
              <a:t>(“…</a:t>
            </a:r>
            <a:r>
              <a:rPr lang="en-US" b="1" dirty="0"/>
              <a:t>OVER THE RHONE</a:t>
            </a:r>
            <a:r>
              <a:rPr lang="en-US" dirty="0"/>
              <a:t>”); ALSO PAINTED </a:t>
            </a:r>
            <a:r>
              <a:rPr lang="en-US" b="1" dirty="0"/>
              <a:t>PORTRAIT OF DR.  GACHET</a:t>
            </a:r>
            <a:r>
              <a:rPr lang="en-US" dirty="0"/>
              <a:t> IN THE ASYLUM</a:t>
            </a:r>
          </a:p>
          <a:p>
            <a:endParaRPr lang="en-US" dirty="0"/>
          </a:p>
          <a:p>
            <a:r>
              <a:rPr lang="en-US" dirty="0"/>
              <a:t>GEORGE </a:t>
            </a:r>
            <a:r>
              <a:rPr lang="en-US" b="1" dirty="0"/>
              <a:t>SEURAT-</a:t>
            </a:r>
            <a:r>
              <a:rPr lang="en-US" dirty="0"/>
              <a:t> PAINTED </a:t>
            </a:r>
            <a:r>
              <a:rPr lang="en-US" b="1" dirty="0"/>
              <a:t>A SUNDAY AFTERNOON </a:t>
            </a:r>
            <a:r>
              <a:rPr lang="en-US" dirty="0"/>
              <a:t>ON THE ISLE OF LA GRANDE JATTE, WHICH SHOWS A BUNCH OF FANCYFOLK CHILLIN BY THE SEINE AS WELL AS AN UNFINISHED WORK,</a:t>
            </a:r>
            <a:r>
              <a:rPr lang="en-US" b="1" dirty="0"/>
              <a:t> THE CIRCUS</a:t>
            </a:r>
          </a:p>
          <a:p>
            <a:endParaRPr lang="en-US" dirty="0"/>
          </a:p>
          <a:p>
            <a:r>
              <a:rPr lang="en-US" dirty="0"/>
              <a:t>PAUL </a:t>
            </a:r>
            <a:r>
              <a:rPr lang="en-US" b="1" dirty="0"/>
              <a:t>CEZANNE</a:t>
            </a:r>
            <a:r>
              <a:rPr lang="en-US" dirty="0"/>
              <a:t>-MOST FAMOUS FOR NUMEROUS PAINTINGS OF </a:t>
            </a:r>
            <a:r>
              <a:rPr lang="en-US" b="1" dirty="0"/>
              <a:t>MOUNT SAINT-VICTOIRE, </a:t>
            </a:r>
            <a:r>
              <a:rPr lang="en-US" dirty="0"/>
              <a:t>ALSO PAINTED </a:t>
            </a:r>
            <a:r>
              <a:rPr lang="en-US" b="1" dirty="0"/>
              <a:t>THE (LARGE) BATHERS</a:t>
            </a:r>
            <a:r>
              <a:rPr lang="en-US" dirty="0"/>
              <a:t>, </a:t>
            </a:r>
            <a:r>
              <a:rPr lang="en-US" b="1" dirty="0"/>
              <a:t>A MODERN OLYMPIA </a:t>
            </a:r>
            <a:r>
              <a:rPr lang="en-US" dirty="0"/>
              <a:t>(RESPONSE TO THE MANET PAINTING), </a:t>
            </a:r>
            <a:r>
              <a:rPr lang="en-US" b="1" dirty="0"/>
              <a:t>THE CARD PLAYERS</a:t>
            </a:r>
            <a:r>
              <a:rPr lang="en-US" dirty="0"/>
              <a:t>, AND A BUNCH OF FRUITY STILL LIFES.</a:t>
            </a:r>
          </a:p>
          <a:p>
            <a:endParaRPr lang="en-US" dirty="0"/>
          </a:p>
          <a:p>
            <a:r>
              <a:rPr lang="en-US" dirty="0"/>
              <a:t>HENRI </a:t>
            </a:r>
            <a:r>
              <a:rPr lang="en-US" b="1" dirty="0"/>
              <a:t>TOULOUSE-LAUTREC</a:t>
            </a:r>
            <a:r>
              <a:rPr lang="en-US" b="0" dirty="0"/>
              <a:t>-DIMINUTIVE STATURE ARISING FROM GENETIC DISORDER;  </a:t>
            </a:r>
            <a:endParaRPr lang="en-US" dirty="0"/>
          </a:p>
          <a:p>
            <a:endParaRPr lang="en-US" dirty="0"/>
          </a:p>
          <a:p>
            <a:r>
              <a:rPr lang="en-US" dirty="0"/>
              <a:t>PAUL </a:t>
            </a:r>
            <a:r>
              <a:rPr lang="en-US" b="1" dirty="0"/>
              <a:t>GAUGUIN</a:t>
            </a:r>
            <a:r>
              <a:rPr lang="en-US" dirty="0"/>
              <a:t>-GREAT ARTIST, </a:t>
            </a:r>
            <a:r>
              <a:rPr lang="en-US" b="1" dirty="0"/>
              <a:t>SHITTY PERSON</a:t>
            </a:r>
            <a:r>
              <a:rPr lang="en-US" dirty="0"/>
              <a:t>; PAINTED </a:t>
            </a:r>
            <a:r>
              <a:rPr lang="en-US" b="1" dirty="0"/>
              <a:t>YELLOW CHRIST</a:t>
            </a:r>
            <a:r>
              <a:rPr lang="en-US" dirty="0"/>
              <a:t>(SHOWING CRUCIFIXION), </a:t>
            </a:r>
            <a:r>
              <a:rPr lang="en-US" b="1" dirty="0"/>
              <a:t>WHERE DO WE COME FROM? WHAT ARE WE? WHERE ARE WE GOING? </a:t>
            </a:r>
            <a:r>
              <a:rPr lang="en-US" b="0" dirty="0"/>
              <a:t>(SHOWS A BUNCH OF MOSTLY NUDE TAHITIAN WOMEN TO REPRESENT THE COURSE OF LIFE)</a:t>
            </a:r>
            <a:r>
              <a:rPr lang="en-US" b="1" dirty="0"/>
              <a:t>, </a:t>
            </a:r>
            <a:r>
              <a:rPr lang="en-US" b="0" dirty="0"/>
              <a:t>ALSO PIONEERED </a:t>
            </a:r>
            <a:r>
              <a:rPr lang="en-US" b="1" dirty="0"/>
              <a:t>PRIMITIVISM </a:t>
            </a:r>
            <a:r>
              <a:rPr lang="en-US" b="0" dirty="0"/>
              <a:t>(EXACTLY WHAT IT SOUNDS LIKE); SPENT </a:t>
            </a:r>
            <a:r>
              <a:rPr lang="en-US" dirty="0"/>
              <a:t>SOME TIME IN </a:t>
            </a:r>
            <a:r>
              <a:rPr lang="en-US" b="1" dirty="0"/>
              <a:t>ARLES</a:t>
            </a:r>
            <a:r>
              <a:rPr lang="en-US" dirty="0"/>
              <a:t> WITH </a:t>
            </a:r>
            <a:r>
              <a:rPr lang="en-US" b="1" dirty="0"/>
              <a:t>VAN GOGH </a:t>
            </a:r>
            <a:r>
              <a:rPr lang="en-US" dirty="0"/>
              <a:t>AND TOOK A SOJOURN THROUGH THE CARIBBEAN; MORE FAMOUS, THOUGH, ARE HIS TRIPS TO </a:t>
            </a:r>
            <a:r>
              <a:rPr lang="en-US" b="1" dirty="0"/>
              <a:t>TAHITI </a:t>
            </a:r>
            <a:r>
              <a:rPr lang="en-US" dirty="0"/>
              <a:t>IN WHICH HE PAINTED AND STUDIED THE NATIVES (AND TOOK SOME UNDERAGED SEX SLAVES WHILE HE WAS AT IT). HAD  A PROFOUND INFLUENCE ON PICASSO AND 20</a:t>
            </a:r>
            <a:r>
              <a:rPr lang="en-US" baseline="30000" dirty="0"/>
              <a:t>TH</a:t>
            </a:r>
            <a:r>
              <a:rPr lang="en-US" dirty="0"/>
              <a:t> CENTURY ART AS A WHOLE</a:t>
            </a:r>
          </a:p>
          <a:p>
            <a:endParaRPr lang="en-US" dirty="0"/>
          </a:p>
          <a:p>
            <a:endParaRPr lang="en-US" dirty="0"/>
          </a:p>
        </p:txBody>
      </p:sp>
      <p:sp>
        <p:nvSpPr>
          <p:cNvPr id="4" name="Slide Number Placeholder 3"/>
          <p:cNvSpPr>
            <a:spLocks noGrp="1"/>
          </p:cNvSpPr>
          <p:nvPr>
            <p:ph type="sldNum" sz="quarter" idx="5"/>
          </p:nvPr>
        </p:nvSpPr>
        <p:spPr/>
        <p:txBody>
          <a:bodyPr/>
          <a:lstStyle/>
          <a:p>
            <a:fld id="{D1C0536B-9402-4F94-A56C-C8DF2823F05B}" type="slidenum">
              <a:rPr lang="en-US" smtClean="0"/>
              <a:t>21</a:t>
            </a:fld>
            <a:endParaRPr lang="en-US"/>
          </a:p>
        </p:txBody>
      </p:sp>
    </p:spTree>
    <p:extLst>
      <p:ext uri="{BB962C8B-B14F-4D97-AF65-F5344CB8AC3E}">
        <p14:creationId xmlns:p14="http://schemas.microsoft.com/office/powerpoint/2010/main" val="36251601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JUDITH AND THE HEAD OF HOLOFERNES</a:t>
            </a:r>
            <a:r>
              <a:rPr lang="en-US" dirty="0"/>
              <a:t>, GUSTAV </a:t>
            </a:r>
            <a:r>
              <a:rPr lang="en-US" b="1" dirty="0"/>
              <a:t>KLIMT-</a:t>
            </a:r>
            <a:r>
              <a:rPr lang="en-US" b="0" dirty="0"/>
              <a:t>BORDERLINE PORNOGRAPHIC TAKE ON CLASSIC SCENE (CARAVAGGIO, GENTILESCHI) NOTE THE SEDUCTIVE LOOK ON HER FACE; OH YEAH AND THE BOOBS-SHE’S USUALLY CLOTHED IN THESE SCENES</a:t>
            </a:r>
          </a:p>
          <a:p>
            <a:endParaRPr lang="en-US" b="1" dirty="0"/>
          </a:p>
          <a:p>
            <a:r>
              <a:rPr lang="en-US" b="1" dirty="0"/>
              <a:t>OEDIPUS AND THE SPHINX</a:t>
            </a:r>
            <a:r>
              <a:rPr lang="en-US" dirty="0"/>
              <a:t>, GUSTAVE </a:t>
            </a:r>
            <a:r>
              <a:rPr lang="en-US" b="1" dirty="0"/>
              <a:t>MOREAU-</a:t>
            </a:r>
            <a:r>
              <a:rPr lang="en-US" b="0" dirty="0"/>
              <a:t>EPISODE FROM OEDIPUS REX ON THE ROAD TO DELPHI; AN EARLIER VERSION BY </a:t>
            </a:r>
            <a:r>
              <a:rPr lang="en-US" b="1" dirty="0"/>
              <a:t>INGRES </a:t>
            </a:r>
            <a:r>
              <a:rPr lang="en-US" b="0" dirty="0"/>
              <a:t>ALSO EXISTS</a:t>
            </a:r>
          </a:p>
          <a:p>
            <a:endParaRPr lang="en-US" b="1" dirty="0"/>
          </a:p>
          <a:p>
            <a:r>
              <a:rPr lang="en-US" b="1" dirty="0"/>
              <a:t>THE CYCLOPS</a:t>
            </a:r>
            <a:r>
              <a:rPr lang="en-US" dirty="0"/>
              <a:t>, ODILON </a:t>
            </a:r>
            <a:r>
              <a:rPr lang="en-US" b="1" dirty="0"/>
              <a:t>REDON-</a:t>
            </a:r>
            <a:r>
              <a:rPr lang="en-US" b="0" dirty="0"/>
              <a:t>PORTRAYS THE CYCLOPS POLYPHEMUS LOOKING LOVINGLY AT GALATEA</a:t>
            </a:r>
            <a:endParaRPr lang="en-US" b="1" dirty="0"/>
          </a:p>
          <a:p>
            <a:endParaRPr lang="en-US" b="1" dirty="0"/>
          </a:p>
          <a:p>
            <a:r>
              <a:rPr lang="en-US" b="1" dirty="0"/>
              <a:t>THE SIN</a:t>
            </a:r>
            <a:r>
              <a:rPr lang="en-US" dirty="0"/>
              <a:t>, FRANZ </a:t>
            </a:r>
            <a:r>
              <a:rPr lang="en-US" b="1" dirty="0"/>
              <a:t>STUCK</a:t>
            </a:r>
            <a:r>
              <a:rPr lang="en-US" dirty="0"/>
              <a:t>-THIS WILL NEVER COME UP, BUT LOOK AT THIS CREEPY AF PICTURE OF EVE WITH A SNAKE (CUZ WOMANS ARE EVIL, AMIRITE?)</a:t>
            </a:r>
          </a:p>
          <a:p>
            <a:endParaRPr lang="en-US" dirty="0"/>
          </a:p>
          <a:p>
            <a:endParaRPr lang="en-US" dirty="0"/>
          </a:p>
          <a:p>
            <a:r>
              <a:rPr lang="en-US" dirty="0"/>
              <a:t>DISJOINTED COLLECTION OF PEOPLE WHO WERE CONNECTED, I SUPPOSE, BY USE OF MYSTIC IMAGERY AS SYMBOLS</a:t>
            </a:r>
          </a:p>
          <a:p>
            <a:endParaRPr lang="en-US" dirty="0"/>
          </a:p>
          <a:p>
            <a:r>
              <a:rPr lang="en-US" dirty="0"/>
              <a:t>GUSTAV </a:t>
            </a:r>
            <a:r>
              <a:rPr lang="en-US" b="1" dirty="0"/>
              <a:t>KLIMT-</a:t>
            </a:r>
            <a:r>
              <a:rPr lang="en-US" dirty="0"/>
              <a:t>HEADED HIS OWN LITTLE MOVEMENT CALLED THE </a:t>
            </a:r>
            <a:r>
              <a:rPr lang="en-US" b="1" dirty="0"/>
              <a:t>VIENNA SECESSION</a:t>
            </a:r>
            <a:r>
              <a:rPr lang="en-US" dirty="0"/>
              <a:t>. THEY DIDN’T REALLY STAND FOR ANYTHING, AND BASICALLY EVERYONE WITHIN THE MOVEMENT LATER SECEDED FROM EACH OTHER. WHY DO THEY WRITE QB QUESTIONS ABOUT THIS?</a:t>
            </a:r>
          </a:p>
          <a:p>
            <a:r>
              <a:rPr lang="en-US" dirty="0"/>
              <a:t>ANYWAY, HE PAINTED  SOME FAMOUS STUFF, LIKE </a:t>
            </a:r>
            <a:r>
              <a:rPr lang="en-US" b="1" dirty="0"/>
              <a:t>THE KISS</a:t>
            </a:r>
            <a:r>
              <a:rPr lang="en-US" dirty="0"/>
              <a:t>, </a:t>
            </a:r>
            <a:r>
              <a:rPr lang="en-US" b="1" dirty="0"/>
              <a:t>PORTRAIT OF ADELE BLOCH-BAUER</a:t>
            </a:r>
            <a:r>
              <a:rPr lang="en-US" dirty="0"/>
              <a:t>, A SENSUAL </a:t>
            </a:r>
            <a:r>
              <a:rPr lang="en-US" b="1" dirty="0"/>
              <a:t>JUDITH AND THE HEAD OF HOLOFERNES </a:t>
            </a:r>
            <a:r>
              <a:rPr lang="en-US" dirty="0"/>
              <a:t>(AS WELL AS A SEQUEL IN </a:t>
            </a:r>
            <a:r>
              <a:rPr lang="en-US" b="1" dirty="0"/>
              <a:t>JUDITH II</a:t>
            </a:r>
            <a:r>
              <a:rPr lang="en-US" dirty="0"/>
              <a:t>) AND A CURLED-UP NUDE IN </a:t>
            </a:r>
            <a:r>
              <a:rPr lang="en-US" b="1" dirty="0"/>
              <a:t>DANAE;</a:t>
            </a:r>
            <a:r>
              <a:rPr lang="en-US" dirty="0"/>
              <a:t> HIS FAMOUS WORKS HEAVILY USED GOLD LEAF, AND HAD MOSAIC-LIKE ELEMENTS</a:t>
            </a:r>
          </a:p>
          <a:p>
            <a:endParaRPr lang="en-US" dirty="0"/>
          </a:p>
          <a:p>
            <a:r>
              <a:rPr lang="en-US" dirty="0"/>
              <a:t>GUSTAVE MOREAU-PRETTY OBSCURE DUDE</a:t>
            </a:r>
          </a:p>
          <a:p>
            <a:r>
              <a:rPr lang="en-US" dirty="0"/>
              <a:t>ODILON REDON-WHODIS</a:t>
            </a:r>
          </a:p>
          <a:p>
            <a:r>
              <a:rPr lang="en-US" dirty="0"/>
              <a:t>EDVARD MUNCH- HEY, A NOTABLE NAME! I’VE OCCASIONALLY SEEN HIM LISTED AS SYMBOLIST, BUT HE IS MOSTLY IDENTIFIED AS EXPRESSIONIST</a:t>
            </a:r>
          </a:p>
        </p:txBody>
      </p:sp>
      <p:sp>
        <p:nvSpPr>
          <p:cNvPr id="4" name="Slide Number Placeholder 3"/>
          <p:cNvSpPr>
            <a:spLocks noGrp="1"/>
          </p:cNvSpPr>
          <p:nvPr>
            <p:ph type="sldNum" sz="quarter" idx="5"/>
          </p:nvPr>
        </p:nvSpPr>
        <p:spPr/>
        <p:txBody>
          <a:bodyPr/>
          <a:lstStyle/>
          <a:p>
            <a:fld id="{D1C0536B-9402-4F94-A56C-C8DF2823F05B}" type="slidenum">
              <a:rPr lang="en-US" smtClean="0"/>
              <a:t>22</a:t>
            </a:fld>
            <a:endParaRPr lang="en-US"/>
          </a:p>
        </p:txBody>
      </p:sp>
    </p:spTree>
    <p:extLst>
      <p:ext uri="{BB962C8B-B14F-4D97-AF65-F5344CB8AC3E}">
        <p14:creationId xmlns:p14="http://schemas.microsoft.com/office/powerpoint/2010/main" val="37555848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CHARING CROSS BRIDGE</a:t>
            </a:r>
            <a:r>
              <a:rPr lang="en-US" dirty="0"/>
              <a:t>, ANDRE </a:t>
            </a:r>
            <a:r>
              <a:rPr lang="en-US" b="1" dirty="0"/>
              <a:t>DERAIN-</a:t>
            </a:r>
            <a:r>
              <a:rPr lang="en-US" b="0" dirty="0"/>
              <a:t> BRIDGE IN LONDON, ALSO PAINTED BY </a:t>
            </a:r>
            <a:r>
              <a:rPr lang="en-US" b="1" dirty="0"/>
              <a:t>MONET</a:t>
            </a:r>
          </a:p>
          <a:p>
            <a:r>
              <a:rPr lang="en-US" b="1" dirty="0"/>
              <a:t>LADY WITH A  HAT</a:t>
            </a:r>
            <a:r>
              <a:rPr lang="en-US" dirty="0"/>
              <a:t>, HENRI </a:t>
            </a:r>
            <a:r>
              <a:rPr lang="en-US" b="1" dirty="0"/>
              <a:t>MATISSE –</a:t>
            </a:r>
            <a:r>
              <a:rPr lang="en-US" b="0" dirty="0"/>
              <a:t>MATISSE’S WIFE IN A HAT; SHE IS ALSO THE SUBJECT OF </a:t>
            </a:r>
            <a:r>
              <a:rPr lang="en-US" b="1" dirty="0"/>
              <a:t>THE GREEN STRIPE </a:t>
            </a:r>
            <a:r>
              <a:rPr lang="en-US" b="0" dirty="0"/>
              <a:t>PORTRAIT</a:t>
            </a:r>
            <a:endParaRPr lang="en-US" b="1" dirty="0"/>
          </a:p>
          <a:p>
            <a:r>
              <a:rPr lang="en-US" b="1" dirty="0"/>
              <a:t>THE DESSERT: HARMONY IN RED </a:t>
            </a:r>
            <a:r>
              <a:rPr lang="en-US" dirty="0"/>
              <a:t>(OR </a:t>
            </a:r>
            <a:r>
              <a:rPr lang="en-US" b="1" dirty="0"/>
              <a:t>THE RED ROOM</a:t>
            </a:r>
            <a:r>
              <a:rPr lang="en-US" dirty="0"/>
              <a:t>,) </a:t>
            </a:r>
            <a:r>
              <a:rPr lang="en-US" b="1" dirty="0"/>
              <a:t>MATISSE-</a:t>
            </a:r>
            <a:r>
              <a:rPr lang="en-US" b="0" dirty="0"/>
              <a:t>SHOWS A WOMAN IN MATISSE’S STUDIO</a:t>
            </a:r>
            <a:endParaRPr lang="en-US" b="1"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 BRIEF NOTE</a:t>
            </a:r>
            <a:r>
              <a:rPr lang="en-US" dirty="0"/>
              <a:t>: AS WE MOVE INTO THE 20</a:t>
            </a:r>
            <a:r>
              <a:rPr lang="en-US" baseline="30000" dirty="0"/>
              <a:t>TH</a:t>
            </a:r>
            <a:r>
              <a:rPr lang="en-US" dirty="0"/>
              <a:t> CENTURY, THE ART MOVEMENTS AMOUNT TO LITTLE MORE THAN BRIEF FADS AT TIMES. AS SUCH, IT IS INCREASINGLY COMMON TO  SEE ARTISTS WITH WORKS IN MULTIPLE MOVEMENTS. MATISSE, FOR EXAMPLE HAS SEVERAL WORKS THAT FIT THE BILL FOR IMPRESSIONISM, BUT WILL ALWAYS BE REMEMBERED FOR FAUVISM. PICASSO ALSO HAD MANY WORKS THAT WEREN’T STRICTLY CUBIST AFTER 1920.</a:t>
            </a:r>
          </a:p>
          <a:p>
            <a:endParaRPr lang="en-US" dirty="0"/>
          </a:p>
          <a:p>
            <a:endParaRPr lang="en-US" dirty="0"/>
          </a:p>
          <a:p>
            <a:r>
              <a:rPr lang="en-US" dirty="0"/>
              <a:t>WILD BEASTS-A CRITIC (LOUIS VAUXCELLES) REFERRED TO AN EXHIBITION AS “DONATELLO AMONG THE WILD BEASTS,(FAUVES)” WHICH WAS MEANT TO DESCRIBE THE WILDLY CONTRASTING TONES AND BRUSHSTROKES WITHIN EACH WORK</a:t>
            </a:r>
          </a:p>
          <a:p>
            <a:r>
              <a:rPr lang="en-US" dirty="0"/>
              <a:t>TOOK THE BRIGHT COLORS AND HASTY BRUSHSTROKES OF IMPRESSIONISM AND TURNED THEM UP TO 11</a:t>
            </a:r>
          </a:p>
          <a:p>
            <a:endParaRPr lang="en-US" dirty="0"/>
          </a:p>
          <a:p>
            <a:endParaRPr lang="en-US" b="1" dirty="0"/>
          </a:p>
          <a:p>
            <a:endParaRPr lang="en-US" b="1" dirty="0"/>
          </a:p>
          <a:p>
            <a:r>
              <a:rPr lang="en-US" b="1" dirty="0"/>
              <a:t>MATISSE-</a:t>
            </a:r>
            <a:r>
              <a:rPr lang="en-US" b="0" dirty="0"/>
              <a:t>ALSO PAINTED </a:t>
            </a:r>
            <a:r>
              <a:rPr lang="en-US" b="1" dirty="0"/>
              <a:t>THE DANCE</a:t>
            </a:r>
            <a:r>
              <a:rPr lang="en-US" b="0" dirty="0"/>
              <a:t>, IN WHICH FIVE PINK NUDES TRAIPSE ABOUT ON A BLUE BACKGROUND (PAIRED WITH </a:t>
            </a:r>
            <a:r>
              <a:rPr lang="en-US" b="1" dirty="0"/>
              <a:t>MUSIC</a:t>
            </a:r>
            <a:r>
              <a:rPr lang="en-US" b="0" dirty="0"/>
              <a:t>, A SIMILAR PIECE), </a:t>
            </a:r>
            <a:r>
              <a:rPr lang="en-US" b="1" dirty="0"/>
              <a:t>THE JOY OF LIFE</a:t>
            </a:r>
            <a:r>
              <a:rPr lang="en-US" b="0" dirty="0"/>
              <a:t>, AND A </a:t>
            </a:r>
            <a:r>
              <a:rPr lang="en-US" b="1" dirty="0"/>
              <a:t>BLUE NUDE </a:t>
            </a:r>
            <a:r>
              <a:rPr lang="en-US" b="0" dirty="0"/>
              <a:t>WHICH WAS BURNED AT A CHICAGO EXHIBITION; CALLED CEZANNE DADDY</a:t>
            </a:r>
          </a:p>
          <a:p>
            <a:endParaRPr lang="en-US" b="0" dirty="0"/>
          </a:p>
          <a:p>
            <a:r>
              <a:rPr lang="en-US" b="0" dirty="0"/>
              <a:t>ANDRE </a:t>
            </a:r>
            <a:r>
              <a:rPr lang="en-US" b="1" dirty="0"/>
              <a:t>DERAIN</a:t>
            </a:r>
            <a:r>
              <a:rPr lang="en-US" b="0" dirty="0"/>
              <a:t>-THE OTHER FAUVIST. </a:t>
            </a:r>
          </a:p>
          <a:p>
            <a:endParaRPr lang="en-US" b="1" dirty="0"/>
          </a:p>
        </p:txBody>
      </p:sp>
      <p:sp>
        <p:nvSpPr>
          <p:cNvPr id="4" name="Slide Number Placeholder 3"/>
          <p:cNvSpPr>
            <a:spLocks noGrp="1"/>
          </p:cNvSpPr>
          <p:nvPr>
            <p:ph type="sldNum" sz="quarter" idx="5"/>
          </p:nvPr>
        </p:nvSpPr>
        <p:spPr/>
        <p:txBody>
          <a:bodyPr/>
          <a:lstStyle/>
          <a:p>
            <a:fld id="{D1C0536B-9402-4F94-A56C-C8DF2823F05B}" type="slidenum">
              <a:rPr lang="en-US" smtClean="0"/>
              <a:t>23</a:t>
            </a:fld>
            <a:endParaRPr lang="en-US"/>
          </a:p>
        </p:txBody>
      </p:sp>
    </p:spTree>
    <p:extLst>
      <p:ext uri="{BB962C8B-B14F-4D97-AF65-F5344CB8AC3E}">
        <p14:creationId xmlns:p14="http://schemas.microsoft.com/office/powerpoint/2010/main" val="39250086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LEFT: </a:t>
            </a:r>
            <a:r>
              <a:rPr lang="en-US" b="1" dirty="0"/>
              <a:t>THE YOUNG LADIES OF AVIGNON</a:t>
            </a:r>
            <a:r>
              <a:rPr lang="en-US" dirty="0"/>
              <a:t>(OR L</a:t>
            </a:r>
            <a:r>
              <a:rPr lang="en-US" b="1" dirty="0"/>
              <a:t>ES DEMOISELLES D’AVIGNON</a:t>
            </a:r>
            <a:r>
              <a:rPr lang="en-US" dirty="0"/>
              <a:t>, PABLO </a:t>
            </a:r>
            <a:r>
              <a:rPr lang="en-US" b="1" dirty="0"/>
              <a:t>PICASSO</a:t>
            </a:r>
            <a:r>
              <a:rPr lang="en-US" dirty="0"/>
              <a:t> </a:t>
            </a:r>
          </a:p>
          <a:p>
            <a:r>
              <a:rPr lang="en-US" b="0" dirty="0"/>
              <a:t>BOTTOM RIGHT: </a:t>
            </a:r>
            <a:r>
              <a:rPr lang="en-US" b="1" dirty="0"/>
              <a:t>HOUSES AT L’ESTAQUE</a:t>
            </a:r>
            <a:r>
              <a:rPr lang="en-US" dirty="0"/>
              <a:t>, GEORGES </a:t>
            </a:r>
            <a:r>
              <a:rPr lang="en-US" b="1" dirty="0"/>
              <a:t>BRAQUE</a:t>
            </a:r>
          </a:p>
          <a:p>
            <a:r>
              <a:rPr lang="en-US" b="0" dirty="0"/>
              <a:t>TOP RIGHT: </a:t>
            </a:r>
            <a:r>
              <a:rPr lang="en-US" b="1" dirty="0"/>
              <a:t>WEEPING WOMAN, </a:t>
            </a:r>
            <a:r>
              <a:rPr lang="en-US" b="0" dirty="0"/>
              <a:t>PABLO</a:t>
            </a:r>
            <a:r>
              <a:rPr lang="en-US" b="1" dirty="0"/>
              <a:t> PICASSO</a:t>
            </a:r>
          </a:p>
          <a:p>
            <a:endParaRPr lang="en-US" dirty="0"/>
          </a:p>
          <a:p>
            <a:r>
              <a:rPr lang="en-US" dirty="0"/>
              <a:t>*MOST CUBIST WORKS FALL IN THIS TIME FRAME, BUT PICASSO REMAINED RELEVANT LONG AFTER THIS SPAN (GUERNICA, 1937)</a:t>
            </a:r>
          </a:p>
          <a:p>
            <a:r>
              <a:rPr lang="en-US" dirty="0"/>
              <a:t>LOUIS VAUXCELLES, UP TO HIS OLD TRICKS AGAIN, REPEATEDLY DERIDED WORKS IN THIS GENRE AS “BIZARRE CUBES,” AMONG A BUNCH OF OTHER GEOMETRIC DIGS, AND I GOTTA SAY, I AGREE.</a:t>
            </a:r>
          </a:p>
          <a:p>
            <a:endParaRPr lang="en-US" dirty="0"/>
          </a:p>
          <a:p>
            <a:r>
              <a:rPr lang="en-US" dirty="0"/>
              <a:t>PABLO </a:t>
            </a:r>
            <a:r>
              <a:rPr lang="en-US" b="1" dirty="0"/>
              <a:t>PICASSO</a:t>
            </a:r>
            <a:r>
              <a:rPr lang="en-US" dirty="0"/>
              <a:t>-ART IS BROKEN INTO PERIODS: </a:t>
            </a:r>
          </a:p>
          <a:p>
            <a:r>
              <a:rPr lang="en-US" dirty="0"/>
              <a:t>	1 </a:t>
            </a:r>
            <a:r>
              <a:rPr lang="en-US" b="1" dirty="0"/>
              <a:t>BLUE PERIOD</a:t>
            </a:r>
            <a:r>
              <a:rPr lang="en-US" dirty="0"/>
              <a:t>-MARKED BY BLUE WORKS, BOTH IN COLOR AND EMOTION 	EVOKED(</a:t>
            </a:r>
            <a:r>
              <a:rPr lang="en-US" b="1" dirty="0"/>
              <a:t>LA VIE</a:t>
            </a:r>
            <a:r>
              <a:rPr lang="en-US" dirty="0"/>
              <a:t>, </a:t>
            </a:r>
            <a:r>
              <a:rPr lang="en-US" b="1" dirty="0"/>
              <a:t>THE OLD GUITARIST</a:t>
            </a:r>
            <a:r>
              <a:rPr lang="en-US" dirty="0"/>
              <a:t>)</a:t>
            </a:r>
          </a:p>
          <a:p>
            <a:r>
              <a:rPr lang="en-US" dirty="0"/>
              <a:t>	2 </a:t>
            </a:r>
            <a:r>
              <a:rPr lang="en-US" b="1" dirty="0"/>
              <a:t>ROSE PERIOD</a:t>
            </a:r>
            <a:r>
              <a:rPr lang="en-US" dirty="0"/>
              <a:t>- BRIGHTER COLORS AND SUBJECT MATTER (</a:t>
            </a:r>
            <a:r>
              <a:rPr lang="en-US" b="1" dirty="0"/>
              <a:t>FAMILY OF 	SALTIMBANQUES</a:t>
            </a:r>
            <a:r>
              <a:rPr lang="en-US" dirty="0"/>
              <a:t>)</a:t>
            </a:r>
          </a:p>
          <a:p>
            <a:r>
              <a:rPr lang="en-US" dirty="0"/>
              <a:t>	3 AFRICAN PERIOD-INSPIRED BY AFRICAN MASKS, SCULPTURE 	(</a:t>
            </a:r>
            <a:r>
              <a:rPr lang="en-US" b="1" dirty="0"/>
              <a:t>DEMOISELLES D’AVIGNON</a:t>
            </a:r>
            <a:r>
              <a:rPr lang="en-US" dirty="0"/>
              <a:t>)</a:t>
            </a:r>
          </a:p>
          <a:p>
            <a:r>
              <a:rPr lang="en-US" dirty="0"/>
              <a:t>	4  CUBISM-AFTER DEMOISELLES, HIS WORK WOULD BE MORE TYPICALLY 	CUBIST</a:t>
            </a:r>
          </a:p>
          <a:p>
            <a:r>
              <a:rPr lang="en-US" dirty="0"/>
              <a:t>GEORGES </a:t>
            </a:r>
            <a:r>
              <a:rPr lang="en-US" b="1" dirty="0"/>
              <a:t>BRAQUE</a:t>
            </a:r>
            <a:r>
              <a:rPr lang="en-US" dirty="0"/>
              <a:t>- THIS NAME IS A DEAD GIVEAWAY FOR “CUBISM.”  DID A BUNCH OF PAINTINGS OF STRINGED INSTRUMENTS.</a:t>
            </a:r>
          </a:p>
          <a:p>
            <a:r>
              <a:rPr lang="en-US" dirty="0"/>
              <a:t>JUAN </a:t>
            </a:r>
            <a:r>
              <a:rPr lang="en-US" b="1" dirty="0"/>
              <a:t>GRIS-</a:t>
            </a:r>
            <a:r>
              <a:rPr lang="en-US" b="0" dirty="0"/>
              <a:t>THE OTHER SPANISH CUBIST. </a:t>
            </a:r>
            <a:endParaRPr lang="en-US" b="1" dirty="0"/>
          </a:p>
          <a:p>
            <a:r>
              <a:rPr lang="en-US" dirty="0"/>
              <a:t>FERNAND </a:t>
            </a:r>
            <a:r>
              <a:rPr lang="en-US" b="1" dirty="0"/>
              <a:t>LEGER-</a:t>
            </a:r>
            <a:r>
              <a:rPr lang="en-US" b="0" dirty="0"/>
              <a:t>AN OBSCURE GUY. CALLED AT “TUBIST” BUY OUR OLD PAL VAUXCELLES, SO I GUESS THAT’S A THING NOW. PAINTED </a:t>
            </a:r>
            <a:r>
              <a:rPr lang="en-US" b="1" dirty="0"/>
              <a:t>THE CITY, </a:t>
            </a:r>
            <a:r>
              <a:rPr lang="en-US" b="0" dirty="0"/>
              <a:t> A MELANGE OF SHAPES ABNORMALLY COLORFUL FOR A CUBIST WORKCEL</a:t>
            </a:r>
            <a:endParaRPr lang="en-US" b="1" dirty="0"/>
          </a:p>
        </p:txBody>
      </p:sp>
      <p:sp>
        <p:nvSpPr>
          <p:cNvPr id="4" name="Slide Number Placeholder 3"/>
          <p:cNvSpPr>
            <a:spLocks noGrp="1"/>
          </p:cNvSpPr>
          <p:nvPr>
            <p:ph type="sldNum" sz="quarter" idx="5"/>
          </p:nvPr>
        </p:nvSpPr>
        <p:spPr/>
        <p:txBody>
          <a:bodyPr/>
          <a:lstStyle/>
          <a:p>
            <a:fld id="{D1C0536B-9402-4F94-A56C-C8DF2823F05B}" type="slidenum">
              <a:rPr lang="en-US" smtClean="0"/>
              <a:t>24</a:t>
            </a:fld>
            <a:endParaRPr lang="en-US"/>
          </a:p>
        </p:txBody>
      </p:sp>
    </p:spTree>
    <p:extLst>
      <p:ext uri="{BB962C8B-B14F-4D97-AF65-F5344CB8AC3E}">
        <p14:creationId xmlns:p14="http://schemas.microsoft.com/office/powerpoint/2010/main" val="376244061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WOMAN WITH A GUITAR, GEORGES BRAQUE</a:t>
            </a:r>
          </a:p>
          <a:p>
            <a:r>
              <a:rPr lang="en-US" dirty="0"/>
              <a:t>GIRL W/ MANDOLIN, PICASSO</a:t>
            </a:r>
          </a:p>
          <a:p>
            <a:r>
              <a:rPr lang="en-US" dirty="0"/>
              <a:t>THE VIOLIN, PICASSO</a:t>
            </a:r>
          </a:p>
          <a:p>
            <a:r>
              <a:rPr lang="en-US" dirty="0"/>
              <a:t>OLD GUITARIST PICASSO</a:t>
            </a:r>
          </a:p>
          <a:p>
            <a:endParaRPr lang="en-US" dirty="0"/>
          </a:p>
          <a:p>
            <a:r>
              <a:rPr lang="en-US" dirty="0"/>
              <a:t>I GUESS I DIDN’T REALLY EXPLAIN CUBISM BEFORE. IT’S PRETTY SELF-EVIDENT AND FAMILIAR ALREADY. THEY MESSED AROUND WITH CONFUSING PERSPECTIVE AND RENDERED COMPLEX FIGURES AS A SERIES OF SIMPLE GEOMETRIC SHAPES.  I GUESS THE WHOLE INSTRUMENT MOTIF WAS A FOCUS ON THE MODERN WORLD AND AN ABANDONEMENT OF NATURE</a:t>
            </a:r>
          </a:p>
          <a:p>
            <a:endParaRPr lang="en-US" dirty="0"/>
          </a:p>
          <a:p>
            <a:r>
              <a:rPr lang="en-US" dirty="0"/>
              <a:t>DIVIDED INTO TWO DISTINCT PHASES:</a:t>
            </a:r>
          </a:p>
          <a:p>
            <a:r>
              <a:rPr lang="en-US" b="1" dirty="0"/>
              <a:t>ANALYTIC CUBISM-</a:t>
            </a:r>
            <a:r>
              <a:rPr lang="en-US" b="0" dirty="0"/>
              <a:t>(COINED BY JUAN </a:t>
            </a:r>
            <a:r>
              <a:rPr lang="en-US" b="1" dirty="0"/>
              <a:t>GRIS)</a:t>
            </a:r>
            <a:r>
              <a:rPr lang="en-US" b="0" dirty="0"/>
              <a:t>-EARLY PERIOD WORKS, MORE MONOCHROMATIC AND LESS ABSTRACT; ALMOST ALWAYS PAINTING</a:t>
            </a:r>
          </a:p>
          <a:p>
            <a:r>
              <a:rPr lang="en-US" b="1" dirty="0"/>
              <a:t>SYNTHETIC CUBISM-</a:t>
            </a:r>
            <a:r>
              <a:rPr lang="en-US" b="0" dirty="0"/>
              <a:t>LATER MOVEMENT MARKED BY RISE IN ABSTRACTION AND THE USE OF MORE COLORS AND PAPER COLLAGES TO ADD TEXTURE</a:t>
            </a:r>
            <a:endParaRPr lang="en-US" b="1" dirty="0"/>
          </a:p>
        </p:txBody>
      </p:sp>
      <p:sp>
        <p:nvSpPr>
          <p:cNvPr id="4" name="Slide Number Placeholder 3"/>
          <p:cNvSpPr>
            <a:spLocks noGrp="1"/>
          </p:cNvSpPr>
          <p:nvPr>
            <p:ph type="sldNum" sz="quarter" idx="5"/>
          </p:nvPr>
        </p:nvSpPr>
        <p:spPr/>
        <p:txBody>
          <a:bodyPr/>
          <a:lstStyle/>
          <a:p>
            <a:fld id="{D1C0536B-9402-4F94-A56C-C8DF2823F05B}" type="slidenum">
              <a:rPr lang="en-US" smtClean="0"/>
              <a:t>25</a:t>
            </a:fld>
            <a:endParaRPr lang="en-US"/>
          </a:p>
        </p:txBody>
      </p:sp>
    </p:spTree>
    <p:extLst>
      <p:ext uri="{BB962C8B-B14F-4D97-AF65-F5344CB8AC3E}">
        <p14:creationId xmlns:p14="http://schemas.microsoft.com/office/powerpoint/2010/main" val="399652475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ALL WORKS OF ARTISTS NOT TYPICALLY ASSOCIATED WITH THE CUBIST MOVEMENT, BUT DISPLAY THE CUBIST STYLE</a:t>
            </a:r>
          </a:p>
          <a:p>
            <a:endParaRPr lang="en-US" dirty="0"/>
          </a:p>
          <a:p>
            <a:r>
              <a:rPr lang="en-US" b="1" dirty="0"/>
              <a:t>NUDE DESCENDING A STAIRCASE NO 2, MARCEL DUCHAMP-</a:t>
            </a:r>
            <a:r>
              <a:rPr lang="en-US" b="0" dirty="0"/>
              <a:t>DESCRIBED AS “AN EXPLOSION IN A SHINGLE FACTORY,” AT AN ARMORY SHOW . IT’S PRETTY TOUGH TO ACTUALLY SEE THE TITLE SUBJECT, BUT IT’S THERE. </a:t>
            </a:r>
            <a:endParaRPr lang="en-US" b="1" dirty="0"/>
          </a:p>
          <a:p>
            <a:r>
              <a:rPr lang="en-US" b="1" dirty="0"/>
              <a:t>I AND THE VILLAGE</a:t>
            </a:r>
            <a:r>
              <a:rPr lang="en-US" dirty="0"/>
              <a:t>, MARC </a:t>
            </a:r>
            <a:r>
              <a:rPr lang="en-US" b="1" dirty="0"/>
              <a:t>CHAGALL</a:t>
            </a:r>
            <a:r>
              <a:rPr lang="en-US" dirty="0"/>
              <a:t>-SOME SAY GOAT. SOME SAY LAMB. I’VE EVEN HEARD HORSE. IT’S A GREEN DUDE  HOLDING A TREE. STARING AT A FARM ANIMAL. THE BACKGROUND SHOWS A CHURCH, A GUY WITH A SCYTHE, AND AN UPSIDE DOWN VIOLINIST</a:t>
            </a:r>
          </a:p>
          <a:p>
            <a:r>
              <a:rPr lang="en-US" dirty="0"/>
              <a:t>JACOB </a:t>
            </a:r>
            <a:r>
              <a:rPr lang="en-US" b="1" dirty="0"/>
              <a:t>LAWRENCE</a:t>
            </a:r>
            <a:r>
              <a:rPr lang="en-US" dirty="0"/>
              <a:t>-AFRICAN AMERICAN ARTIST WHO CAME MUCH LATER IN THE 20</a:t>
            </a:r>
            <a:r>
              <a:rPr lang="en-US" baseline="30000" dirty="0"/>
              <a:t>TH</a:t>
            </a:r>
            <a:r>
              <a:rPr lang="en-US" dirty="0"/>
              <a:t> CENTURY AND DESCRIBED HIS STYLE AS “DYNAMIC CUBISM”. THE ABOVE PAINTING IS FROM HIS MASSIVE </a:t>
            </a:r>
            <a:r>
              <a:rPr lang="en-US" b="1" dirty="0"/>
              <a:t>MIGRATION SERIES</a:t>
            </a:r>
            <a:r>
              <a:rPr lang="en-US" dirty="0"/>
              <a:t>, PAINTED ON CARDBOARD, WHICH SHOWS THE PLIGHT OF MIGRANT BLACK WORKERS IN THE US. </a:t>
            </a:r>
          </a:p>
        </p:txBody>
      </p:sp>
      <p:sp>
        <p:nvSpPr>
          <p:cNvPr id="4" name="Slide Number Placeholder 3"/>
          <p:cNvSpPr>
            <a:spLocks noGrp="1"/>
          </p:cNvSpPr>
          <p:nvPr>
            <p:ph type="sldNum" sz="quarter" idx="5"/>
          </p:nvPr>
        </p:nvSpPr>
        <p:spPr/>
        <p:txBody>
          <a:bodyPr/>
          <a:lstStyle/>
          <a:p>
            <a:fld id="{D1C0536B-9402-4F94-A56C-C8DF2823F05B}" type="slidenum">
              <a:rPr lang="en-US" smtClean="0"/>
              <a:t>26</a:t>
            </a:fld>
            <a:endParaRPr lang="en-US"/>
          </a:p>
        </p:txBody>
      </p:sp>
    </p:spTree>
    <p:extLst>
      <p:ext uri="{BB962C8B-B14F-4D97-AF65-F5344CB8AC3E}">
        <p14:creationId xmlns:p14="http://schemas.microsoft.com/office/powerpoint/2010/main" val="243042139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TOP LEFT: </a:t>
            </a:r>
            <a:r>
              <a:rPr lang="en-US" b="1" dirty="0"/>
              <a:t>THE TWITTERING MACHINE</a:t>
            </a:r>
            <a:r>
              <a:rPr lang="en-US" dirty="0"/>
              <a:t>, PAUL </a:t>
            </a:r>
            <a:r>
              <a:rPr lang="en-US" b="1" dirty="0"/>
              <a:t>KLEE-</a:t>
            </a:r>
            <a:r>
              <a:rPr lang="en-US" dirty="0"/>
              <a:t>SHOWS A BUNCH OF BIRDS ON A WIRE, </a:t>
            </a:r>
          </a:p>
          <a:p>
            <a:r>
              <a:rPr lang="en-US" dirty="0"/>
              <a:t>BOTTOM LEFT: </a:t>
            </a:r>
            <a:r>
              <a:rPr lang="en-US" b="1" dirty="0"/>
              <a:t>CARDPLAYING WAR-CRIPPLES</a:t>
            </a:r>
            <a:r>
              <a:rPr lang="en-US" dirty="0"/>
              <a:t>, OTTO </a:t>
            </a:r>
            <a:r>
              <a:rPr lang="en-US" b="1" dirty="0"/>
              <a:t>DIX-</a:t>
            </a:r>
          </a:p>
          <a:p>
            <a:r>
              <a:rPr lang="en-US" dirty="0"/>
              <a:t>TOP MIDDLE: </a:t>
            </a:r>
            <a:r>
              <a:rPr lang="en-US" b="1" dirty="0"/>
              <a:t>WHITE CRUCIFIXION</a:t>
            </a:r>
            <a:r>
              <a:rPr lang="en-US" dirty="0"/>
              <a:t>, MARC </a:t>
            </a:r>
            <a:r>
              <a:rPr lang="en-US" b="1" dirty="0"/>
              <a:t>CHAGALL-</a:t>
            </a:r>
            <a:r>
              <a:rPr lang="en-US" b="0" dirty="0"/>
              <a:t>COMPANION TO HIS </a:t>
            </a:r>
            <a:r>
              <a:rPr lang="en-US" b="1" dirty="0"/>
              <a:t>YELLOW CRUCIFIXION</a:t>
            </a:r>
            <a:r>
              <a:rPr lang="en-US" b="0" dirty="0"/>
              <a:t>; A LITHUANIAN FLAG CAN BE SEEN IN THE BACKGROUND</a:t>
            </a:r>
            <a:endParaRPr lang="en-US" b="1" dirty="0"/>
          </a:p>
          <a:p>
            <a:r>
              <a:rPr lang="en-US" dirty="0"/>
              <a:t>BOTTOM MIDDLE:  </a:t>
            </a:r>
            <a:r>
              <a:rPr lang="en-US" b="1" dirty="0"/>
              <a:t>BERLIN STREET SCENE</a:t>
            </a:r>
            <a:r>
              <a:rPr lang="en-US" dirty="0"/>
              <a:t>, ERNST </a:t>
            </a:r>
            <a:r>
              <a:rPr lang="en-US" b="1" dirty="0"/>
              <a:t>KIRCHNER</a:t>
            </a:r>
            <a:r>
              <a:rPr lang="en-US" dirty="0"/>
              <a:t>-PART OF HIS </a:t>
            </a:r>
            <a:r>
              <a:rPr lang="en-US" b="1" dirty="0"/>
              <a:t>STRASSENSZENE SERIES </a:t>
            </a:r>
            <a:r>
              <a:rPr lang="en-US" dirty="0"/>
              <a:t>WHICH DEPICTS STREET LIFE IN THE EARLY 20</a:t>
            </a:r>
            <a:r>
              <a:rPr lang="en-US" baseline="30000" dirty="0"/>
              <a:t>TH</a:t>
            </a:r>
            <a:r>
              <a:rPr lang="en-US" dirty="0"/>
              <a:t> CENTURY. A LOT OF PROSTITUTES.</a:t>
            </a:r>
          </a:p>
          <a:p>
            <a:r>
              <a:rPr lang="en-US" dirty="0"/>
              <a:t>TOP RIGHT: </a:t>
            </a:r>
            <a:r>
              <a:rPr lang="en-US" b="1" dirty="0"/>
              <a:t>ANXIETY</a:t>
            </a:r>
            <a:r>
              <a:rPr lang="en-US" dirty="0"/>
              <a:t>, EDVARD </a:t>
            </a:r>
            <a:r>
              <a:rPr lang="en-US" b="0" dirty="0"/>
              <a:t>MUNCH-PART OF HIS EXTENSIVE</a:t>
            </a:r>
            <a:r>
              <a:rPr lang="en-US" b="1" dirty="0"/>
              <a:t> FRIEZE OF LIFE SERIES; </a:t>
            </a:r>
            <a:r>
              <a:rPr lang="en-US" b="0" dirty="0"/>
              <a:t>IF THIS LOOKS LIKE </a:t>
            </a:r>
            <a:r>
              <a:rPr lang="en-US" b="1" dirty="0"/>
              <a:t>THE SCREAM</a:t>
            </a:r>
            <a:r>
              <a:rPr lang="en-US" b="0" dirty="0"/>
              <a:t>, IT’S BECAUSE IT IS. MUNCH PAINTED SAD LOOKING PEOPLE ON PIERS OR BRIDGES BENEATH THE SAME ORANGE SKY MANY TIMES. </a:t>
            </a:r>
            <a:endParaRPr lang="en-US" b="1" dirty="0"/>
          </a:p>
          <a:p>
            <a:r>
              <a:rPr lang="en-US" dirty="0"/>
              <a:t>BOTTOM RIGHT: </a:t>
            </a:r>
            <a:r>
              <a:rPr lang="en-US" b="1" dirty="0"/>
              <a:t>BLUE RIDER</a:t>
            </a:r>
            <a:r>
              <a:rPr lang="en-US" dirty="0"/>
              <a:t>, WASSILY </a:t>
            </a:r>
            <a:r>
              <a:rPr lang="en-US" b="1" dirty="0"/>
              <a:t>KANDINSKY-</a:t>
            </a:r>
            <a:r>
              <a:rPr lang="en-US" b="0" dirty="0"/>
              <a:t>NAMESAKE OF EXPRESSIONIST MOVEMENT, SHOWS A BLURRY RIDER IN THE FOREGROUND</a:t>
            </a:r>
            <a:endParaRPr lang="en-US" b="1" dirty="0"/>
          </a:p>
          <a:p>
            <a:endParaRPr lang="en-US" dirty="0"/>
          </a:p>
          <a:p>
            <a:r>
              <a:rPr lang="en-US" dirty="0"/>
              <a:t>MARKED BY  DISTORTION OF FEATURES AND HOLLOW, DEATHLY LOOKING FACES; LIKE FAUVISM, IT USES UNREALISTIC COLORS, BUT WITH DARKER THEMES. ART OF THIS PERIOD WAS SHAPED BY THE ANXIETY SURROUNDING MODERN LIFE IN AND AROUND WWI. </a:t>
            </a:r>
          </a:p>
          <a:p>
            <a:endParaRPr lang="en-US" dirty="0"/>
          </a:p>
          <a:p>
            <a:r>
              <a:rPr lang="en-US" dirty="0"/>
              <a:t>TWO MOVEMENTS WITHIN THE MOVEMENT, BOTH IN GERMANY</a:t>
            </a:r>
          </a:p>
          <a:p>
            <a:pPr lvl="1"/>
            <a:r>
              <a:rPr lang="en-US" b="1" dirty="0"/>
              <a:t>THE BRIDGE- </a:t>
            </a:r>
            <a:r>
              <a:rPr lang="en-US" dirty="0"/>
              <a:t>STARTED BY KIRCHNER, SOUGHT TO LINK THE OLD (GERMAN RENAISSANCE) TO THE NEW (FAUVES), CREDITED WITH POPULARIZATION OF EXPRESSIONISM</a:t>
            </a:r>
          </a:p>
          <a:p>
            <a:pPr lvl="1"/>
            <a:r>
              <a:rPr lang="en-US" b="1" dirty="0"/>
              <a:t>BLUE RIDER</a:t>
            </a:r>
            <a:r>
              <a:rPr lang="en-US" dirty="0"/>
              <a:t>-KANDINSKY, MARC. THEY REALLY LIKE THE  COLOR BLUE. AND HORSES. </a:t>
            </a:r>
          </a:p>
          <a:p>
            <a:pPr lvl="1"/>
            <a:r>
              <a:rPr lang="en-US" dirty="0"/>
              <a:t>ULTIMATELY BROKEN UP BY WWI DEPORTATIONS</a:t>
            </a:r>
          </a:p>
          <a:p>
            <a:r>
              <a:rPr lang="en-US" b="1" dirty="0"/>
              <a:t>BAUHAUS</a:t>
            </a:r>
            <a:r>
              <a:rPr lang="en-US" dirty="0"/>
              <a:t>-SCHOOL OF ART AND ARCHITECTURE IN GERMANY AT ABOUT THIS TIME PERIOD FOUNDED BY WALTER GROPIUS. EXPRESSIONISTS WERE USUALLY INVOLVED WITH THE BAUHAUS SCHOOL AT SOME POINT OR ANOTHER, THOUGH THE SCHOOL IS MUCH MORE RENOWNED FOR ITS IMPACT ON ARCHITECTURE.</a:t>
            </a:r>
          </a:p>
          <a:p>
            <a:endParaRPr lang="en-US" dirty="0"/>
          </a:p>
          <a:p>
            <a:r>
              <a:rPr lang="en-US" dirty="0"/>
              <a:t>EDVARD </a:t>
            </a:r>
            <a:r>
              <a:rPr lang="en-US" b="1" dirty="0"/>
              <a:t>MUNCH</a:t>
            </a:r>
            <a:r>
              <a:rPr lang="en-US" dirty="0"/>
              <a:t>-THE </a:t>
            </a:r>
            <a:r>
              <a:rPr lang="en-US" b="1" dirty="0"/>
              <a:t>NORWEGIAN</a:t>
            </a:r>
            <a:r>
              <a:rPr lang="en-US" dirty="0"/>
              <a:t> PAINTER. ALSO THE MOST FAMOUS EXPRESSIONIST. BEST KNOWN FOR </a:t>
            </a:r>
            <a:r>
              <a:rPr lang="en-US" b="1" dirty="0"/>
              <a:t>THE SCREAM</a:t>
            </a:r>
            <a:r>
              <a:rPr lang="en-US" dirty="0"/>
              <a:t>, A PERSON ON A BOARDWALK BENEATH AN ORANGE SKY, WHICH QB QUESTIONS SEEM TO AGREE WAS INSPIRED BY THE </a:t>
            </a:r>
            <a:r>
              <a:rPr lang="en-US" b="1" dirty="0"/>
              <a:t>ERUPTION OF KRAKATOA. </a:t>
            </a:r>
            <a:r>
              <a:rPr lang="en-US" dirty="0"/>
              <a:t>HIS MOST FAMOUS ART IS COLLECTED IN HIS </a:t>
            </a:r>
            <a:r>
              <a:rPr lang="en-US" b="1" dirty="0"/>
              <a:t>FRIEZE OF LIFE</a:t>
            </a:r>
            <a:r>
              <a:rPr lang="en-US" dirty="0"/>
              <a:t>, WHICH INCLUDES </a:t>
            </a:r>
            <a:r>
              <a:rPr lang="en-US" b="1" dirty="0"/>
              <a:t>THE KISS, THE VAMPIRE, THE SICK CHILD, DEATH IN THE SICKROOM,  (</a:t>
            </a:r>
            <a:r>
              <a:rPr lang="en-US" b="0" dirty="0"/>
              <a:t>BOTH ABOUT THE DEATH OF HIS SISTER) </a:t>
            </a:r>
            <a:r>
              <a:rPr lang="en-US" b="1" dirty="0"/>
              <a:t>PUBERTY</a:t>
            </a:r>
            <a:r>
              <a:rPr lang="en-US" b="0" dirty="0"/>
              <a:t>,</a:t>
            </a:r>
            <a:r>
              <a:rPr lang="en-US" dirty="0"/>
              <a:t> AND </a:t>
            </a:r>
            <a:r>
              <a:rPr lang="en-US" b="1" dirty="0"/>
              <a:t>THE DANCE OF LIFE</a:t>
            </a:r>
            <a:r>
              <a:rPr lang="en-US" dirty="0"/>
              <a:t>. ALSO DID ALTERNATE VERSIONS OF </a:t>
            </a:r>
            <a:r>
              <a:rPr lang="en-US" b="1" dirty="0"/>
              <a:t>STARRY NIGHT </a:t>
            </a:r>
            <a:r>
              <a:rPr lang="en-US" dirty="0"/>
              <a:t>AND THE </a:t>
            </a:r>
            <a:r>
              <a:rPr lang="en-US" b="1" dirty="0"/>
              <a:t>DEATH OF MARAT</a:t>
            </a:r>
          </a:p>
          <a:p>
            <a:endParaRPr lang="en-US" dirty="0"/>
          </a:p>
          <a:p>
            <a:r>
              <a:rPr lang="en-US" dirty="0"/>
              <a:t>MARC </a:t>
            </a:r>
            <a:r>
              <a:rPr lang="en-US" b="1" dirty="0"/>
              <a:t>CHAGALL</a:t>
            </a:r>
            <a:r>
              <a:rPr lang="en-US" dirty="0"/>
              <a:t>-</a:t>
            </a:r>
            <a:r>
              <a:rPr lang="en-US" b="1" dirty="0"/>
              <a:t>RUSSIAN</a:t>
            </a:r>
            <a:r>
              <a:rPr lang="en-US" dirty="0"/>
              <a:t> WHO LIVED IN FRANCE BEST KNOWN FOR </a:t>
            </a:r>
            <a:r>
              <a:rPr lang="en-US" b="1" dirty="0"/>
              <a:t>I AND THE VILLAGE; </a:t>
            </a:r>
            <a:r>
              <a:rPr lang="en-US" b="0" dirty="0"/>
              <a:t>HE’S A GENERATION REMOVED FROM THESE OTHER NAMES</a:t>
            </a:r>
            <a:endParaRPr lang="en-US" b="1" dirty="0"/>
          </a:p>
          <a:p>
            <a:endParaRPr lang="en-US" dirty="0"/>
          </a:p>
          <a:p>
            <a:r>
              <a:rPr lang="en-US" dirty="0"/>
              <a:t>WASSILY KANDINSKY-RUSSIAN GUY ALSO KEY TO ADVENT OF ABSTRACT ART.  TAUGHT AT THE BAUHAUS. FOUNDER OF BLUE RIDER MOVEMENT</a:t>
            </a:r>
          </a:p>
          <a:p>
            <a:endParaRPr lang="en-US" dirty="0"/>
          </a:p>
          <a:p>
            <a:r>
              <a:rPr lang="en-US" dirty="0"/>
              <a:t>FRANZ </a:t>
            </a:r>
            <a:r>
              <a:rPr lang="en-US" b="1" dirty="0"/>
              <a:t>MARC-</a:t>
            </a:r>
            <a:r>
              <a:rPr lang="en-US" dirty="0"/>
              <a:t>PAINTED A BUNCH OF BLUE HORSES AND OTHER COLORFUL ANIMALS. UNSURPRISINGLY, HE WAS AN IMPORTANT MEMBER OF THE BLUE RIDER</a:t>
            </a:r>
          </a:p>
          <a:p>
            <a:endParaRPr lang="en-US" dirty="0"/>
          </a:p>
          <a:p>
            <a:r>
              <a:rPr lang="en-US" dirty="0"/>
              <a:t>PAUL </a:t>
            </a:r>
            <a:r>
              <a:rPr lang="en-US" b="1" dirty="0"/>
              <a:t>KLEE</a:t>
            </a:r>
            <a:r>
              <a:rPr lang="en-US" dirty="0"/>
              <a:t>-</a:t>
            </a:r>
            <a:r>
              <a:rPr lang="en-US" b="1" dirty="0"/>
              <a:t>SWISS</a:t>
            </a:r>
            <a:r>
              <a:rPr lang="en-US" dirty="0"/>
              <a:t> GUY INVOLVED IN THE BAUHAUS LOOSELY CONNECTED WITH BLUE RIDER EXPRESSIONISM. THE NAZIS CALLED HIS WORK DEGENERATE, BUT WHAT ELSE IS NEW?</a:t>
            </a:r>
          </a:p>
          <a:p>
            <a:endParaRPr lang="en-US" dirty="0"/>
          </a:p>
          <a:p>
            <a:r>
              <a:rPr lang="en-US" dirty="0"/>
              <a:t>OTTO </a:t>
            </a:r>
            <a:r>
              <a:rPr lang="en-US" b="1" dirty="0"/>
              <a:t>DIX-</a:t>
            </a:r>
            <a:r>
              <a:rPr lang="en-US" dirty="0"/>
              <a:t>HIS PAINTINGS DEALT MOSTLY WITH THE DESOLATION OF WWI. ALSO DUBBED A DEGENERATE BY NAZIS. IS LINKED TO ANOTHER MOVEMENT CALLED </a:t>
            </a:r>
            <a:r>
              <a:rPr lang="en-US" b="1" dirty="0"/>
              <a:t>NEW OBJECTIVITY,</a:t>
            </a:r>
            <a:r>
              <a:rPr lang="en-US" dirty="0"/>
              <a:t> A REACTION TO EXPRESSIONISM.</a:t>
            </a:r>
          </a:p>
          <a:p>
            <a:endParaRPr lang="en-US" dirty="0"/>
          </a:p>
          <a:p>
            <a:r>
              <a:rPr lang="en-US" dirty="0"/>
              <a:t>EMIL NOLDE-TOKEN MEMBER OF DIE BRUCKE. SOMETHING SOMETHING NAZIS.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D1C0536B-9402-4F94-A56C-C8DF2823F05B}" type="slidenum">
              <a:rPr lang="en-US" smtClean="0"/>
              <a:t>27</a:t>
            </a:fld>
            <a:endParaRPr lang="en-US"/>
          </a:p>
        </p:txBody>
      </p:sp>
    </p:spTree>
    <p:extLst>
      <p:ext uri="{BB962C8B-B14F-4D97-AF65-F5344CB8AC3E}">
        <p14:creationId xmlns:p14="http://schemas.microsoft.com/office/powerpoint/2010/main" val="365856284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LEFT: </a:t>
            </a:r>
            <a:r>
              <a:rPr lang="en-US" b="1" dirty="0"/>
              <a:t>PRINCESS X,</a:t>
            </a:r>
            <a:r>
              <a:rPr lang="en-US" dirty="0"/>
              <a:t> CONSTANTIN </a:t>
            </a:r>
            <a:r>
              <a:rPr lang="en-US" b="1" dirty="0"/>
              <a:t>BRANCUSI-</a:t>
            </a:r>
            <a:r>
              <a:rPr lang="en-US" b="0" dirty="0"/>
              <a:t>SUPPOSEDLY THE “ESSENCE OF WOMANHOOD,” THIS BRONZE BUST WAS MODELED ON MARIE BONAPARTE, A DESCENDANT OF NAPOLEON. </a:t>
            </a:r>
            <a:r>
              <a:rPr lang="en-US" b="1" dirty="0"/>
              <a:t>IT’S A DICK.</a:t>
            </a:r>
          </a:p>
          <a:p>
            <a:r>
              <a:rPr lang="en-US" dirty="0"/>
              <a:t>TOP: </a:t>
            </a:r>
            <a:r>
              <a:rPr lang="en-US" b="1" dirty="0"/>
              <a:t>LOBSTER TRAP AND FISH TAIL,</a:t>
            </a:r>
            <a:r>
              <a:rPr lang="en-US" dirty="0"/>
              <a:t> ALEXANDER </a:t>
            </a:r>
            <a:r>
              <a:rPr lang="en-US" b="1" dirty="0"/>
              <a:t>CALDER-</a:t>
            </a:r>
            <a:r>
              <a:rPr lang="en-US" b="0" dirty="0"/>
              <a:t>MOST FAMOUS OF CALDER’S </a:t>
            </a:r>
            <a:r>
              <a:rPr lang="en-US" b="1" dirty="0"/>
              <a:t>MOBILES,</a:t>
            </a:r>
            <a:r>
              <a:rPr lang="en-US" b="0" dirty="0"/>
              <a:t> A KINETIC SCULPTURE WITH OBJECTS HANGING FROM WIRES WHICH HE PIONEERED. </a:t>
            </a:r>
            <a:endParaRPr lang="en-US" b="1" dirty="0"/>
          </a:p>
          <a:p>
            <a:r>
              <a:rPr lang="en-US" dirty="0"/>
              <a:t>BOTTOM LEFT </a:t>
            </a:r>
            <a:r>
              <a:rPr lang="en-US" b="1" dirty="0"/>
              <a:t>BROADWAY BOOGIE WOOGIE</a:t>
            </a:r>
            <a:r>
              <a:rPr lang="en-US" dirty="0"/>
              <a:t>, PIET </a:t>
            </a:r>
            <a:r>
              <a:rPr lang="en-US" b="1" dirty="0"/>
              <a:t>MONDRIAN-</a:t>
            </a:r>
            <a:r>
              <a:rPr lang="en-US" b="0" dirty="0"/>
              <a:t>PERFECT EXAMPLE OF DE STIJL ART. BASIC STRAIGHT LINES AND PRIMARY COLORS IN A GRID. </a:t>
            </a:r>
            <a:endParaRPr lang="en-US" b="1" dirty="0"/>
          </a:p>
          <a:p>
            <a:r>
              <a:rPr lang="en-US" dirty="0"/>
              <a:t>BOTTOM MIDDLE: </a:t>
            </a:r>
            <a:r>
              <a:rPr lang="en-US" b="1" dirty="0"/>
              <a:t>THE KISS</a:t>
            </a:r>
            <a:r>
              <a:rPr lang="en-US" dirty="0"/>
              <a:t>, CONSTANTIN </a:t>
            </a:r>
            <a:r>
              <a:rPr lang="en-US" b="1" dirty="0"/>
              <a:t>BRANCUSI-</a:t>
            </a:r>
            <a:r>
              <a:rPr lang="en-US" b="0" dirty="0"/>
              <a:t>SQUARE STONE SCULPTURE OF TWO HUMANOIDS MACKIN HARDCORE</a:t>
            </a:r>
            <a:endParaRPr lang="en-US" b="1" dirty="0"/>
          </a:p>
          <a:p>
            <a:r>
              <a:rPr lang="en-US" dirty="0"/>
              <a:t>BOTTOM RIGHT: </a:t>
            </a:r>
            <a:r>
              <a:rPr lang="en-US" b="1" dirty="0"/>
              <a:t>COMPOSITION</a:t>
            </a:r>
            <a:r>
              <a:rPr lang="en-US" dirty="0"/>
              <a:t> VI, WASSILY </a:t>
            </a:r>
            <a:r>
              <a:rPr lang="en-US" b="1" dirty="0"/>
              <a:t>KANDINSKY-</a:t>
            </a:r>
            <a:r>
              <a:rPr lang="en-US" b="0" dirty="0"/>
              <a:t>I EXPECT A TEN PAGE ESSAY ABOUT HOW THIS PIECE IS SOMEHOW A METAPHOR FOR GENOCIDE FROM EACH OF YOU. THIS IS WHAT MOST OF HIS “COMPOSITIONS” LOOK LIKE.</a:t>
            </a:r>
            <a:endParaRPr lang="en-US" b="1" dirty="0"/>
          </a:p>
          <a:p>
            <a:endParaRPr lang="en-US" dirty="0"/>
          </a:p>
          <a:p>
            <a:r>
              <a:rPr lang="en-US" dirty="0"/>
              <a:t>AH YES, ANOTHER FRACTIOUS AND ILL-DEFINED MOVEMENT. JUST AS WELL, IT FITS THE AESTHETIC OF ABSTRACT ART PERFECTLY. </a:t>
            </a:r>
          </a:p>
          <a:p>
            <a:endParaRPr lang="en-US" dirty="0"/>
          </a:p>
          <a:p>
            <a:r>
              <a:rPr lang="en-US" b="1" dirty="0"/>
              <a:t>DE STIJL</a:t>
            </a:r>
            <a:r>
              <a:rPr lang="en-US" dirty="0"/>
              <a:t>-OR </a:t>
            </a:r>
            <a:r>
              <a:rPr lang="en-US" b="1" dirty="0"/>
              <a:t>NEOPLASTICISM</a:t>
            </a:r>
            <a:r>
              <a:rPr lang="en-US" dirty="0"/>
              <a:t>-</a:t>
            </a:r>
            <a:r>
              <a:rPr lang="en-US" b="1" dirty="0"/>
              <a:t>DUTCH</a:t>
            </a:r>
            <a:r>
              <a:rPr lang="en-US" dirty="0"/>
              <a:t> MOVEMENT IN ART AND ARCHITECTURE THAT VALUED PURE ABSTRACTION AND USING ONLY BLACK AND </a:t>
            </a:r>
            <a:r>
              <a:rPr lang="en-US" b="1" dirty="0"/>
              <a:t>PRIMARY COLOR</a:t>
            </a:r>
            <a:endParaRPr lang="en-US" dirty="0"/>
          </a:p>
          <a:p>
            <a:endParaRPr lang="en-US" dirty="0"/>
          </a:p>
          <a:p>
            <a:r>
              <a:rPr lang="en-US" dirty="0"/>
              <a:t>PIET </a:t>
            </a:r>
            <a:r>
              <a:rPr lang="en-US" b="1" dirty="0"/>
              <a:t>MONDRIAN</a:t>
            </a:r>
            <a:r>
              <a:rPr lang="en-US" dirty="0"/>
              <a:t>-THE ONLY IMPORTANT MEMBER OF </a:t>
            </a:r>
            <a:r>
              <a:rPr lang="en-US" b="1" dirty="0"/>
              <a:t>DE STIJL.</a:t>
            </a:r>
            <a:r>
              <a:rPr lang="en-US" dirty="0"/>
              <a:t> PAINTED </a:t>
            </a:r>
            <a:r>
              <a:rPr lang="en-US" b="1" dirty="0"/>
              <a:t>VICTORY BOOGIE WOOGIE</a:t>
            </a:r>
            <a:r>
              <a:rPr lang="en-US" dirty="0"/>
              <a:t> AND </a:t>
            </a:r>
            <a:r>
              <a:rPr lang="en-US" b="1" dirty="0"/>
              <a:t>COMPOSITION II IN RED, BLUE, AND YELLOW</a:t>
            </a:r>
            <a:r>
              <a:rPr lang="en-US" dirty="0"/>
              <a:t> WHICH LOOK EXACTLY LIKE BROADWAY BOOGIE WOOGIE</a:t>
            </a:r>
          </a:p>
          <a:p>
            <a:endParaRPr lang="en-US" dirty="0"/>
          </a:p>
          <a:p>
            <a:r>
              <a:rPr lang="en-US" dirty="0"/>
              <a:t>CONSTANTIN </a:t>
            </a:r>
            <a:r>
              <a:rPr lang="en-US" b="1" dirty="0"/>
              <a:t>BRANCUSI</a:t>
            </a:r>
            <a:r>
              <a:rPr lang="en-US" dirty="0"/>
              <a:t>-</a:t>
            </a:r>
            <a:r>
              <a:rPr lang="en-US" b="1" dirty="0"/>
              <a:t>ROMANIAN</a:t>
            </a:r>
            <a:r>
              <a:rPr lang="en-US" dirty="0"/>
              <a:t> GUY DUBBED “</a:t>
            </a:r>
            <a:r>
              <a:rPr lang="en-US" b="1" dirty="0"/>
              <a:t>THE FATHER OF MODERN SCULPTURE</a:t>
            </a:r>
            <a:r>
              <a:rPr lang="en-US" dirty="0"/>
              <a:t>,” MOST FAMOUS FOR </a:t>
            </a:r>
            <a:r>
              <a:rPr lang="en-US" b="1" dirty="0"/>
              <a:t>BIRD IN SPACE</a:t>
            </a:r>
            <a:r>
              <a:rPr lang="en-US" dirty="0"/>
              <a:t>, A 9 FOOT BRONZE COLUMN OVER WHICH HE ENGAGED IN A LENGTHY COURT BATTLE AFTER US CUSTOMS OFFICIALS DEEMED IT A “MANUFACTURED IMPLEMENT” RATHER THAN ART AND IMPOSED CUSTOMS TAX TO IT. ALSO SCULPTED </a:t>
            </a:r>
            <a:r>
              <a:rPr lang="en-US" b="1" dirty="0"/>
              <a:t>SLEEPING MUSE</a:t>
            </a:r>
            <a:r>
              <a:rPr lang="en-US" dirty="0"/>
              <a:t>, A DISEMBODIED HEAD ON ITS SIDE.</a:t>
            </a:r>
          </a:p>
          <a:p>
            <a:endParaRPr lang="en-US" dirty="0"/>
          </a:p>
          <a:p>
            <a:r>
              <a:rPr lang="en-US" dirty="0"/>
              <a:t>ALEXANDER </a:t>
            </a:r>
            <a:r>
              <a:rPr lang="en-US" b="1" dirty="0"/>
              <a:t>CALDER</a:t>
            </a:r>
            <a:r>
              <a:rPr lang="en-US" dirty="0"/>
              <a:t>-AMERICAN  SCULPTOR AND PIONEER OF </a:t>
            </a:r>
            <a:r>
              <a:rPr lang="en-US" b="1" dirty="0"/>
              <a:t>MOBILES </a:t>
            </a:r>
            <a:r>
              <a:rPr lang="en-US" dirty="0"/>
              <a:t>(</a:t>
            </a:r>
            <a:r>
              <a:rPr lang="en-US" b="1" dirty="0"/>
              <a:t>RED MOBILE</a:t>
            </a:r>
            <a:r>
              <a:rPr lang="en-US" dirty="0"/>
              <a:t>). HE WAS COMPLETED OBSESSED WITH THE COLOR </a:t>
            </a:r>
            <a:r>
              <a:rPr lang="en-US" b="1" dirty="0"/>
              <a:t>RED</a:t>
            </a:r>
            <a:r>
              <a:rPr lang="en-US" dirty="0"/>
              <a:t>, AND IT APPEARS PROMINENTLY IN MOST OF HIS WORK. HE CONTRASTED HIS MOBILES WITH “</a:t>
            </a:r>
            <a:r>
              <a:rPr lang="en-US" b="1" dirty="0"/>
              <a:t>STABILES,</a:t>
            </a:r>
            <a:r>
              <a:rPr lang="en-US" dirty="0"/>
              <a:t>” WHICH ARE JUST NORMAL SCULPTURES. AND INCLUDE </a:t>
            </a:r>
            <a:r>
              <a:rPr lang="en-US" b="1" dirty="0"/>
              <a:t>FLAMINGO</a:t>
            </a:r>
            <a:r>
              <a:rPr lang="en-US" dirty="0"/>
              <a:t> AND </a:t>
            </a:r>
            <a:r>
              <a:rPr lang="en-US" b="1" dirty="0"/>
              <a:t>MOUNTAINS AND CLOUDS</a:t>
            </a:r>
            <a:r>
              <a:rPr lang="en-US" dirty="0"/>
              <a:t>.  HE DESIGNED THE </a:t>
            </a:r>
            <a:r>
              <a:rPr lang="en-US" b="1" dirty="0"/>
              <a:t>MERCURY FOUNTAIN </a:t>
            </a:r>
            <a:r>
              <a:rPr lang="en-US" dirty="0"/>
              <a:t>IN BARCELONA, WHICH PREMIERED ALONGSIDE GUERNICA. </a:t>
            </a:r>
          </a:p>
          <a:p>
            <a:endParaRPr lang="en-US" dirty="0"/>
          </a:p>
          <a:p>
            <a:r>
              <a:rPr lang="en-US" b="1" dirty="0"/>
              <a:t>KANDINSKY</a:t>
            </a:r>
            <a:r>
              <a:rPr lang="en-US" dirty="0"/>
              <a:t>-SEE EXPRESSIONISM. AN EARLY PIONEER OF ABSTRACT ART, KANDINSKY  WROTE </a:t>
            </a:r>
            <a:r>
              <a:rPr lang="en-US" b="1" dirty="0"/>
              <a:t>CONCERNING THE SPIRITUAL IN ART</a:t>
            </a:r>
            <a:r>
              <a:rPr lang="en-US" dirty="0"/>
              <a:t>, IN WHICH HE TRIES TO JUSTIFY HIS DUMB SCRIBBLES.</a:t>
            </a:r>
          </a:p>
        </p:txBody>
      </p:sp>
      <p:sp>
        <p:nvSpPr>
          <p:cNvPr id="4" name="Slide Number Placeholder 3"/>
          <p:cNvSpPr>
            <a:spLocks noGrp="1"/>
          </p:cNvSpPr>
          <p:nvPr>
            <p:ph type="sldNum" sz="quarter" idx="5"/>
          </p:nvPr>
        </p:nvSpPr>
        <p:spPr/>
        <p:txBody>
          <a:bodyPr/>
          <a:lstStyle/>
          <a:p>
            <a:fld id="{D1C0536B-9402-4F94-A56C-C8DF2823F05B}" type="slidenum">
              <a:rPr lang="en-US" smtClean="0"/>
              <a:t>28</a:t>
            </a:fld>
            <a:endParaRPr lang="en-US"/>
          </a:p>
        </p:txBody>
      </p:sp>
    </p:spTree>
    <p:extLst>
      <p:ext uri="{BB962C8B-B14F-4D97-AF65-F5344CB8AC3E}">
        <p14:creationId xmlns:p14="http://schemas.microsoft.com/office/powerpoint/2010/main" val="157110392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(LEFT)-</a:t>
            </a:r>
            <a:r>
              <a:rPr lang="en-US" b="1" dirty="0"/>
              <a:t>THE GIFT</a:t>
            </a:r>
            <a:r>
              <a:rPr lang="en-US" dirty="0"/>
              <a:t>, MAN </a:t>
            </a:r>
            <a:r>
              <a:rPr lang="en-US" b="1" dirty="0"/>
              <a:t>RAY</a:t>
            </a:r>
          </a:p>
          <a:p>
            <a:r>
              <a:rPr lang="en-US" b="1" dirty="0"/>
              <a:t>2-GLASS TEARS</a:t>
            </a:r>
            <a:r>
              <a:rPr lang="en-US" dirty="0"/>
              <a:t>, MAN </a:t>
            </a:r>
            <a:r>
              <a:rPr lang="en-US" b="1" dirty="0"/>
              <a:t>RAY</a:t>
            </a:r>
          </a:p>
          <a:p>
            <a:r>
              <a:rPr lang="en-US" b="1" dirty="0"/>
              <a:t>3-BICYCLE WHEEL</a:t>
            </a:r>
            <a:r>
              <a:rPr lang="en-US" dirty="0"/>
              <a:t>, MARCEL </a:t>
            </a:r>
            <a:r>
              <a:rPr lang="en-US" b="1" dirty="0"/>
              <a:t>DUCHAMP</a:t>
            </a:r>
          </a:p>
          <a:p>
            <a:r>
              <a:rPr lang="en-US" b="0" dirty="0"/>
              <a:t>4-</a:t>
            </a:r>
            <a:r>
              <a:rPr lang="en-US" b="1" dirty="0"/>
              <a:t>FOUNTAIN, </a:t>
            </a:r>
            <a:r>
              <a:rPr lang="en-US" b="0" dirty="0"/>
              <a:t>MARCHEL </a:t>
            </a:r>
            <a:r>
              <a:rPr lang="en-US" b="1" dirty="0"/>
              <a:t>DUCHAMP-</a:t>
            </a:r>
            <a:r>
              <a:rPr lang="en-US" b="0" dirty="0"/>
              <a:t>A </a:t>
            </a:r>
            <a:r>
              <a:rPr lang="en-US" b="1" dirty="0"/>
              <a:t>URINAL</a:t>
            </a:r>
            <a:r>
              <a:rPr lang="en-US" b="0" dirty="0"/>
              <a:t> SIGNED “</a:t>
            </a:r>
            <a:r>
              <a:rPr lang="en-US" b="1" dirty="0"/>
              <a:t>R. MUTT</a:t>
            </a:r>
            <a:r>
              <a:rPr lang="en-US" b="0" dirty="0"/>
              <a:t>, 1917”</a:t>
            </a:r>
          </a:p>
          <a:p>
            <a:r>
              <a:rPr lang="en-US" dirty="0"/>
              <a:t>5-</a:t>
            </a:r>
            <a:r>
              <a:rPr lang="en-US" b="1" dirty="0"/>
              <a:t>LHOOQ</a:t>
            </a:r>
            <a:r>
              <a:rPr lang="en-US" dirty="0"/>
              <a:t>, MARCEL </a:t>
            </a:r>
            <a:r>
              <a:rPr lang="en-US" b="1" dirty="0"/>
              <a:t>DUCHAMP</a:t>
            </a:r>
            <a:r>
              <a:rPr lang="en-US" dirty="0"/>
              <a:t>-HE DREW A MOUSTACHE ON A POSTCARD OF MONA LISA; THE TITLE IS A PUN WHICH TRANSLATES TO “SHE HAS A HOT ASS”</a:t>
            </a:r>
          </a:p>
          <a:p>
            <a:r>
              <a:rPr lang="en-US" dirty="0"/>
              <a:t>6(RIGHT)-</a:t>
            </a:r>
            <a:r>
              <a:rPr lang="en-US" b="1" dirty="0"/>
              <a:t>WHY NOT SNEEZE, RROSE SELAVY?</a:t>
            </a:r>
            <a:r>
              <a:rPr lang="en-US" dirty="0"/>
              <a:t>-MARCEL </a:t>
            </a:r>
            <a:r>
              <a:rPr lang="en-US" b="1" dirty="0"/>
              <a:t>DUCHAMP</a:t>
            </a:r>
            <a:r>
              <a:rPr lang="en-US" dirty="0"/>
              <a:t>-A BUNCH OF CUBES IN A CAGE, TITLED FOR HIS </a:t>
            </a:r>
            <a:r>
              <a:rPr lang="en-US" b="1" dirty="0"/>
              <a:t>FEMININE ALTER EGO </a:t>
            </a:r>
            <a:r>
              <a:rPr lang="en-US" dirty="0"/>
              <a:t>“RROSE SELAVY”</a:t>
            </a:r>
          </a:p>
          <a:p>
            <a:r>
              <a:rPr lang="en-US" dirty="0"/>
              <a:t>7(BOTTOM LEFT)-</a:t>
            </a:r>
            <a:r>
              <a:rPr lang="en-US" b="1" dirty="0"/>
              <a:t>THE KISS</a:t>
            </a:r>
            <a:r>
              <a:rPr lang="en-US" dirty="0"/>
              <a:t>, MAN </a:t>
            </a:r>
            <a:r>
              <a:rPr lang="en-US" b="1" dirty="0"/>
              <a:t>RAY</a:t>
            </a:r>
            <a:r>
              <a:rPr lang="en-US" dirty="0"/>
              <a:t>-A RAYOGRAM OF TWO PEOPLE KISSING</a:t>
            </a:r>
          </a:p>
          <a:p>
            <a:r>
              <a:rPr lang="en-US" dirty="0"/>
              <a:t>8(BOTTOM RIGHT)-</a:t>
            </a:r>
            <a:r>
              <a:rPr lang="en-US" b="1" dirty="0"/>
              <a:t>CUT WITH THE KITCHEN KNIFE DADA THROUGH THE LAST WEIMAR BEER-BELLY CULTURAL EPOCH IN GERMANY, </a:t>
            </a:r>
            <a:r>
              <a:rPr lang="en-US" b="0" dirty="0"/>
              <a:t>HANNAH </a:t>
            </a:r>
            <a:r>
              <a:rPr lang="en-US" b="1" dirty="0"/>
              <a:t>HOCH-</a:t>
            </a:r>
            <a:r>
              <a:rPr lang="en-US" b="0" dirty="0"/>
              <a:t> PROBABLY THE MOST COHERENT WORK OF THE PERIOD, SUMMED UP BY ITS CONCISE TITLE </a:t>
            </a:r>
          </a:p>
          <a:p>
            <a:endParaRPr lang="en-US" b="0" dirty="0"/>
          </a:p>
          <a:p>
            <a:endParaRPr lang="en-US" dirty="0"/>
          </a:p>
          <a:p>
            <a:r>
              <a:rPr lang="en-US" dirty="0"/>
              <a:t>FOUNDED BY HUGO </a:t>
            </a:r>
            <a:r>
              <a:rPr lang="en-US" b="1" dirty="0"/>
              <a:t>BALL </a:t>
            </a:r>
            <a:r>
              <a:rPr lang="en-US" dirty="0"/>
              <a:t>WITH HIS  1916 </a:t>
            </a:r>
            <a:r>
              <a:rPr lang="en-US" b="1" dirty="0"/>
              <a:t>DADA MANIFESTO</a:t>
            </a:r>
            <a:r>
              <a:rPr lang="en-US" dirty="0"/>
              <a:t>, THE STORY BEHIND THE NAME IS THAT RICHARD HUELSENBECK STUCK A KNIFE INTO A DICTIONARY AT RANDOM, AND “DADA,” A FRENCH TERM FOR A TOY HORSE.</a:t>
            </a:r>
          </a:p>
          <a:p>
            <a:r>
              <a:rPr lang="en-US" dirty="0"/>
              <a:t>EXISTED AS A CRITIQUE OF BOURGEOIS SOCIETY AND THE CONCEPT OF ART, ITS MEMBERS WERE ALL RADICAL LEFTISTS.</a:t>
            </a:r>
          </a:p>
          <a:p>
            <a:endParaRPr lang="en-US" dirty="0"/>
          </a:p>
          <a:p>
            <a:r>
              <a:rPr lang="en-US" b="1" dirty="0"/>
              <a:t>COLLAGE</a:t>
            </a:r>
            <a:r>
              <a:rPr lang="en-US" dirty="0"/>
              <a:t>- THE PROCESS OF COLLECTING FOUND OBJECTS (ESPECIALLY NEWSPAPER) TOGETHER IN AN ATTEMPT TO ART, SUCH AS A PHOTOMONTAGE</a:t>
            </a:r>
          </a:p>
          <a:p>
            <a:r>
              <a:rPr lang="en-US" b="1" dirty="0"/>
              <a:t>READYMADES-</a:t>
            </a:r>
            <a:r>
              <a:rPr lang="en-US" b="0" dirty="0"/>
              <a:t>MOST COMMONLY ASSOCIATED SPECIFICALLY WITH DUCHAMP, TERM REFERS TO THE LACK OF ALTERATION TO EVERYDAY OBJECTS AND PASSING THEM OFF AS ART.</a:t>
            </a:r>
            <a:endParaRPr lang="en-US" b="1" dirty="0"/>
          </a:p>
          <a:p>
            <a:endParaRPr lang="en-US" dirty="0"/>
          </a:p>
          <a:p>
            <a:endParaRPr lang="en-US" dirty="0"/>
          </a:p>
          <a:p>
            <a:r>
              <a:rPr lang="en-US" dirty="0"/>
              <a:t>MARCEL </a:t>
            </a:r>
            <a:r>
              <a:rPr lang="en-US" b="1" dirty="0"/>
              <a:t>DUCHAMP</a:t>
            </a:r>
            <a:r>
              <a:rPr lang="en-US" dirty="0"/>
              <a:t>-BY FAR THE MOST ASKED ABOUT GUY FROM DADA. </a:t>
            </a:r>
          </a:p>
          <a:p>
            <a:endParaRPr lang="en-US" dirty="0"/>
          </a:p>
          <a:p>
            <a:r>
              <a:rPr lang="en-US" b="1" dirty="0"/>
              <a:t>MAN</a:t>
            </a:r>
            <a:r>
              <a:rPr lang="en-US" dirty="0"/>
              <a:t> </a:t>
            </a:r>
            <a:r>
              <a:rPr lang="en-US" b="1" dirty="0"/>
              <a:t>RAY</a:t>
            </a:r>
            <a:r>
              <a:rPr lang="en-US" dirty="0"/>
              <a:t>-SINISTER COHORT OF THE DIRTY BUBBLE  AND ATOMIC FLOUNDER. WAIT, NO. AN AMERICAN BORN EMMANUEL RADNITZKY, KNOWN FOR PHOTOGRAPHY, ESPECIALLY HIS PHOTOGRAMS (EXPOSURE PRINTS MADE WITHOUT A CAMERA) WHICH HE CALLED “RAYOGRAMS”</a:t>
            </a:r>
          </a:p>
          <a:p>
            <a:endParaRPr lang="en-US" dirty="0"/>
          </a:p>
          <a:p>
            <a:r>
              <a:rPr lang="en-US" dirty="0"/>
              <a:t>NONE OF THE OTHER PEOPLE HAVE SPECIFIC WORKS THAT COME UP, JUST KNOW THAT THE NAMES BELONG TO DADAISM.</a:t>
            </a:r>
          </a:p>
        </p:txBody>
      </p:sp>
      <p:sp>
        <p:nvSpPr>
          <p:cNvPr id="4" name="Slide Number Placeholder 3"/>
          <p:cNvSpPr>
            <a:spLocks noGrp="1"/>
          </p:cNvSpPr>
          <p:nvPr>
            <p:ph type="sldNum" sz="quarter" idx="5"/>
          </p:nvPr>
        </p:nvSpPr>
        <p:spPr/>
        <p:txBody>
          <a:bodyPr/>
          <a:lstStyle/>
          <a:p>
            <a:fld id="{D1C0536B-9402-4F94-A56C-C8DF2823F05B}" type="slidenum">
              <a:rPr lang="en-US" smtClean="0"/>
              <a:t>29</a:t>
            </a:fld>
            <a:endParaRPr lang="en-US"/>
          </a:p>
        </p:txBody>
      </p:sp>
    </p:spTree>
    <p:extLst>
      <p:ext uri="{BB962C8B-B14F-4D97-AF65-F5344CB8AC3E}">
        <p14:creationId xmlns:p14="http://schemas.microsoft.com/office/powerpoint/2010/main" val="3766227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THIRD DIMENSION</a:t>
            </a:r>
          </a:p>
          <a:p>
            <a:r>
              <a:rPr lang="en-US" dirty="0"/>
              <a:t>HUMANISTIC TAKES ON RELIGIOUS AND MYTHOLOGICAL SCENES</a:t>
            </a:r>
          </a:p>
          <a:p>
            <a:r>
              <a:rPr lang="en-US" dirty="0"/>
              <a:t>PAINTINGS TYPICALLY IN </a:t>
            </a:r>
            <a:r>
              <a:rPr lang="en-US" b="1" dirty="0"/>
              <a:t>TEMPERA</a:t>
            </a:r>
            <a:r>
              <a:rPr lang="en-US" dirty="0"/>
              <a:t>, PIGMENT SUSPENDED IN EGG YOLK</a:t>
            </a:r>
          </a:p>
          <a:p>
            <a:endParaRPr lang="en-US" dirty="0"/>
          </a:p>
          <a:p>
            <a:r>
              <a:rPr lang="en-US" dirty="0"/>
              <a:t>TOP LEFT: </a:t>
            </a:r>
            <a:r>
              <a:rPr lang="en-US" b="1" dirty="0"/>
              <a:t>GATES OF PARADISE, LORENZO GHIBERTI, </a:t>
            </a:r>
            <a:r>
              <a:rPr lang="en-US" b="0" dirty="0"/>
              <a:t>(BRONZE) SEE BELOW</a:t>
            </a:r>
            <a:endParaRPr lang="en-US" dirty="0"/>
          </a:p>
          <a:p>
            <a:r>
              <a:rPr lang="en-US" b="0" dirty="0"/>
              <a:t>TOP: </a:t>
            </a:r>
            <a:r>
              <a:rPr lang="en-US" b="1" dirty="0"/>
              <a:t>ST. FRANCIS IN ECSTASY, BELLINI –</a:t>
            </a:r>
            <a:r>
              <a:rPr lang="en-US" b="0" dirty="0"/>
              <a:t>NOT TO BE CONFUSED WITH “THE ECSTASY OF ST. TERESA” BY BERNINI IN THE BAROQUE PERIOD; FRANCIS SHOWN HERE RECEIVING THE STIGMATA  AND SINGING THE CANTICLE OF THE SUN</a:t>
            </a: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TOP RIGHT:  </a:t>
            </a:r>
            <a:r>
              <a:rPr lang="en-US" b="1" dirty="0"/>
              <a:t>ARENA CHAPEL</a:t>
            </a:r>
            <a:r>
              <a:rPr lang="en-US" b="0" dirty="0"/>
              <a:t>(ALSO KNOWN AS </a:t>
            </a:r>
            <a:r>
              <a:rPr lang="en-US" b="1" dirty="0"/>
              <a:t>SCROVEGNI CHAPEL</a:t>
            </a:r>
            <a:r>
              <a:rPr lang="en-US" b="0" dirty="0"/>
              <a:t>), </a:t>
            </a:r>
            <a:r>
              <a:rPr lang="en-US" b="1" dirty="0"/>
              <a:t>GIOTTO- </a:t>
            </a:r>
            <a:r>
              <a:rPr lang="en-US" b="0" dirty="0"/>
              <a:t>FRESCOES(PADUA)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BOTTOM: </a:t>
            </a:r>
            <a:r>
              <a:rPr lang="en-US" b="1" dirty="0"/>
              <a:t>THE TRIBUTE MONEY, MASACCIO-</a:t>
            </a:r>
            <a:r>
              <a:rPr lang="en-US" b="0" dirty="0"/>
              <a:t>EARLY EXAMPLE OF RENAISSANCE TECHNIQUE; THIS 3D PERSPECTIVE WAS REVOLUTIONARY AT THE TIME </a:t>
            </a:r>
          </a:p>
          <a:p>
            <a:endParaRPr lang="en-US" b="0" dirty="0"/>
          </a:p>
          <a:p>
            <a:r>
              <a:rPr lang="en-US" b="0" dirty="0"/>
              <a:t>SANDRO </a:t>
            </a:r>
            <a:r>
              <a:rPr lang="en-US" b="1" dirty="0"/>
              <a:t>BOTTICELLI-</a:t>
            </a:r>
            <a:r>
              <a:rPr lang="en-US" b="0" dirty="0"/>
              <a:t>PAINTED </a:t>
            </a:r>
            <a:r>
              <a:rPr lang="en-US" b="1" dirty="0"/>
              <a:t>PRIMAVERA</a:t>
            </a:r>
            <a:r>
              <a:rPr lang="en-US" b="0" dirty="0"/>
              <a:t> (ALLEGORY OF SPRING), </a:t>
            </a:r>
            <a:r>
              <a:rPr lang="en-US" b="1" dirty="0"/>
              <a:t>BIRTH OF VENUS</a:t>
            </a:r>
            <a:r>
              <a:rPr lang="en-US" b="0" dirty="0"/>
              <a:t>, AND </a:t>
            </a:r>
            <a:r>
              <a:rPr lang="en-US" b="1" dirty="0"/>
              <a:t>MYSTIC NATIVITY </a:t>
            </a:r>
            <a:r>
              <a:rPr lang="en-US" b="0" dirty="0"/>
              <a:t> AND SOME LESSER KNOWN WORKS IN THE SISTENE CHAPEL</a:t>
            </a:r>
            <a:endParaRPr lang="en-US" b="1" dirty="0"/>
          </a:p>
          <a:p>
            <a:endParaRPr lang="en-US" b="0" dirty="0"/>
          </a:p>
          <a:p>
            <a:r>
              <a:rPr lang="en-US" b="1" dirty="0"/>
              <a:t>DONATELLO</a:t>
            </a:r>
            <a:r>
              <a:rPr lang="en-US" b="0" dirty="0"/>
              <a:t>-PROBABLY THE FIRST SCULPTOR TO REVIVE CLASSICAL STYLE; SCULPTED A </a:t>
            </a:r>
            <a:r>
              <a:rPr lang="en-US" b="1" dirty="0"/>
              <a:t>BRONZE DAVID </a:t>
            </a:r>
            <a:r>
              <a:rPr lang="en-US" b="0" dirty="0"/>
              <a:t>ABOVE THE DISEMBODIED HEAD OF GOLIATH, </a:t>
            </a:r>
            <a:r>
              <a:rPr lang="en-US" b="1" dirty="0"/>
              <a:t>GATTAMELATA, </a:t>
            </a:r>
            <a:r>
              <a:rPr lang="en-US" b="0" dirty="0"/>
              <a:t> AN </a:t>
            </a:r>
            <a:r>
              <a:rPr lang="en-US" b="1" dirty="0"/>
              <a:t>EQUESTRIAN </a:t>
            </a:r>
            <a:r>
              <a:rPr lang="en-US" b="0" dirty="0"/>
              <a:t>OF CONTEMPORARY MILITARY LEADER </a:t>
            </a:r>
            <a:r>
              <a:rPr lang="en-US" b="1" dirty="0"/>
              <a:t>ERASMO DA NARNI,</a:t>
            </a:r>
            <a:r>
              <a:rPr lang="en-US" b="0" dirty="0"/>
              <a:t>  AND </a:t>
            </a:r>
            <a:r>
              <a:rPr lang="en-US" b="1" dirty="0"/>
              <a:t>ZUCCONE, </a:t>
            </a:r>
            <a:r>
              <a:rPr lang="en-US" b="0" dirty="0"/>
              <a:t>A MARBLE STATUE OF THE BALD PROPHET HABAKKUK </a:t>
            </a:r>
          </a:p>
          <a:p>
            <a:endParaRPr lang="en-US" dirty="0"/>
          </a:p>
          <a:p>
            <a:r>
              <a:rPr lang="en-US" dirty="0"/>
              <a:t>MISC NAMES:</a:t>
            </a:r>
          </a:p>
          <a:p>
            <a:r>
              <a:rPr lang="en-US" dirty="0"/>
              <a:t>CIMABUE</a:t>
            </a:r>
            <a:r>
              <a:rPr lang="en-US" dirty="0">
                <a:sym typeface="Wingdings" panose="05000000000000000000" pitchFamily="2" charset="2"/>
              </a:rPr>
              <a:t>GIOTTOMASACCIO</a:t>
            </a:r>
            <a:endParaRPr lang="en-US" dirty="0"/>
          </a:p>
          <a:p>
            <a:r>
              <a:rPr lang="en-US" b="1" dirty="0"/>
              <a:t>MASACCIO</a:t>
            </a:r>
            <a:r>
              <a:rPr lang="en-US" dirty="0"/>
              <a:t>: SOMETIMES THOUGHT TO BE FIRST PAINTER IN RENAISSANCE STYLE, INSPIRED BY </a:t>
            </a:r>
            <a:r>
              <a:rPr lang="en-US" b="1" dirty="0"/>
              <a:t>GIOTTO</a:t>
            </a:r>
            <a:r>
              <a:rPr lang="en-US" dirty="0"/>
              <a:t> AND </a:t>
            </a:r>
            <a:r>
              <a:rPr lang="en-US" b="1" dirty="0"/>
              <a:t>CIMABUE</a:t>
            </a:r>
            <a:r>
              <a:rPr lang="en-US" dirty="0"/>
              <a:t> A CENTURY EARLIER</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FRA ANGELICO-PAINTED </a:t>
            </a:r>
            <a:r>
              <a:rPr lang="en-US" b="1" dirty="0"/>
              <a:t>ANNUNCIATION OF CORTONA,</a:t>
            </a:r>
            <a:r>
              <a:rPr lang="en-US" dirty="0"/>
              <a:t> AS WELL AS A </a:t>
            </a:r>
            <a:r>
              <a:rPr lang="en-US" b="1" dirty="0"/>
              <a:t>DEPOSITION</a:t>
            </a:r>
            <a:r>
              <a:rPr lang="en-US" dirty="0"/>
              <a:t> AND OTHER RELIGIOUS SCENES</a:t>
            </a:r>
            <a:endParaRPr lang="en-US" b="1" dirty="0"/>
          </a:p>
          <a:p>
            <a:endParaRPr lang="en-US" b="1" dirty="0"/>
          </a:p>
          <a:p>
            <a:r>
              <a:rPr lang="en-US" b="0" dirty="0"/>
              <a:t>PERUGINO</a:t>
            </a:r>
            <a:r>
              <a:rPr lang="en-US" b="1" dirty="0"/>
              <a:t>:</a:t>
            </a:r>
            <a:r>
              <a:rPr lang="en-US" dirty="0"/>
              <a:t> TEACHER OF RAPHAEL</a:t>
            </a:r>
          </a:p>
          <a:p>
            <a:endParaRPr lang="en-US" dirty="0"/>
          </a:p>
          <a:p>
            <a:r>
              <a:rPr lang="en-US" b="0" dirty="0"/>
              <a:t>UCCELLO</a:t>
            </a:r>
            <a:r>
              <a:rPr lang="en-US" dirty="0"/>
              <a:t>: </a:t>
            </a:r>
            <a:r>
              <a:rPr lang="en-US" b="1" dirty="0"/>
              <a:t>BATTLE OF SAN ROMANO </a:t>
            </a:r>
            <a:r>
              <a:rPr lang="en-US" b="0" dirty="0"/>
              <a:t>(NOT PICTURED)</a:t>
            </a:r>
            <a:endParaRPr lang="en-US" b="1" dirty="0"/>
          </a:p>
          <a:p>
            <a:endParaRPr lang="en-US" b="1" dirty="0"/>
          </a:p>
          <a:p>
            <a:r>
              <a:rPr lang="en-US" dirty="0"/>
              <a:t>GIOVANNI </a:t>
            </a:r>
            <a:r>
              <a:rPr lang="en-US" b="1" dirty="0"/>
              <a:t>BELLINI-”FATHER OF THE VENETIAN SCHOOL”:</a:t>
            </a:r>
            <a:r>
              <a:rPr lang="en-US" dirty="0"/>
              <a:t> </a:t>
            </a:r>
            <a:r>
              <a:rPr lang="en-US" b="1" i="1" dirty="0"/>
              <a:t>ECSTASY OF ST FRANCIS</a:t>
            </a:r>
            <a:r>
              <a:rPr lang="en-US" i="1" dirty="0"/>
              <a:t>;</a:t>
            </a:r>
            <a:r>
              <a:rPr lang="en-US" i="0" dirty="0"/>
              <a:t> BELONGED </a:t>
            </a:r>
            <a:r>
              <a:rPr lang="en-US" dirty="0"/>
              <a:t>TO ARTISTIC VENETIAN FAMILY ; FATHER JACOPO, BROTHER GENTILE, BROTHER IN LAW ANDREA MANTEGNA</a:t>
            </a:r>
          </a:p>
          <a:p>
            <a:endParaRPr lang="en-US" dirty="0"/>
          </a:p>
          <a:p>
            <a:endParaRPr lang="en-US" dirty="0"/>
          </a:p>
          <a:p>
            <a:r>
              <a:rPr lang="en-US" dirty="0"/>
              <a:t>FILIPPO </a:t>
            </a:r>
            <a:r>
              <a:rPr lang="en-US" b="1" dirty="0"/>
              <a:t>BRUNELLESCHI</a:t>
            </a:r>
            <a:r>
              <a:rPr lang="en-US" dirty="0"/>
              <a:t>: DESIGNED THE DOME OF THE </a:t>
            </a:r>
            <a:r>
              <a:rPr lang="en-US" b="1" dirty="0"/>
              <a:t> FLORENCE CATHEDRAL</a:t>
            </a:r>
            <a:r>
              <a:rPr lang="en-US" b="0" dirty="0"/>
              <a:t>, THE GREATEST ARCHITECTURAL FEAT SINCE ANTIQUITY; </a:t>
            </a:r>
            <a:r>
              <a:rPr lang="en-US" b="1" dirty="0"/>
              <a:t>GIOTTO </a:t>
            </a:r>
            <a:r>
              <a:rPr lang="en-US" b="0" dirty="0"/>
              <a:t> BUILT THE </a:t>
            </a:r>
            <a:r>
              <a:rPr lang="en-US" b="1" dirty="0"/>
              <a:t>CAMPANILE(</a:t>
            </a:r>
            <a:r>
              <a:rPr lang="en-US" b="0" dirty="0"/>
              <a:t>BELL TOWER) FOR THE BUILDING</a:t>
            </a:r>
            <a:endParaRPr lang="en-US" dirty="0"/>
          </a:p>
          <a:p>
            <a:endParaRPr lang="en-US" dirty="0"/>
          </a:p>
          <a:p>
            <a:r>
              <a:rPr lang="en-US" dirty="0"/>
              <a:t>LORENZO </a:t>
            </a:r>
            <a:r>
              <a:rPr lang="en-US" b="1" dirty="0"/>
              <a:t>GHIBERTI:  GATES OF PARADISE,</a:t>
            </a:r>
            <a:r>
              <a:rPr lang="en-US" b="0" dirty="0"/>
              <a:t> THE  DOORS OF THE FLORENCE BAPTISTERY; DEFEATED BRUNELLESCHI IN A CONTEST TO WIN THE COMMISSION; THE PANELS DEPICT,  IN ORDER: 	</a:t>
            </a:r>
          </a:p>
          <a:p>
            <a:r>
              <a:rPr lang="en-US" b="0" dirty="0"/>
              <a:t>	ADAM &amp; EVE		|	JOSEPH</a:t>
            </a:r>
          </a:p>
          <a:p>
            <a:r>
              <a:rPr lang="en-US" b="0" dirty="0"/>
              <a:t>	CAIN &amp; ABEL 		|	MOSES</a:t>
            </a:r>
          </a:p>
          <a:p>
            <a:r>
              <a:rPr lang="en-US" b="0" dirty="0"/>
              <a:t>	NOAH		|	JOSHUA</a:t>
            </a:r>
          </a:p>
          <a:p>
            <a:r>
              <a:rPr lang="en-US" b="0" dirty="0"/>
              <a:t>	ABRAHAM		|	DAVID</a:t>
            </a:r>
          </a:p>
          <a:p>
            <a:r>
              <a:rPr lang="en-US" b="0" dirty="0"/>
              <a:t>	ISAAC &amp; JACOB	|	SOLOMON	</a:t>
            </a:r>
            <a:endParaRPr lang="en-US" b="1" dirty="0"/>
          </a:p>
        </p:txBody>
      </p:sp>
      <p:sp>
        <p:nvSpPr>
          <p:cNvPr id="4" name="Slide Number Placeholder 3"/>
          <p:cNvSpPr>
            <a:spLocks noGrp="1"/>
          </p:cNvSpPr>
          <p:nvPr>
            <p:ph type="sldNum" sz="quarter" idx="5"/>
          </p:nvPr>
        </p:nvSpPr>
        <p:spPr/>
        <p:txBody>
          <a:bodyPr/>
          <a:lstStyle/>
          <a:p>
            <a:fld id="{D1C0536B-9402-4F94-A56C-C8DF2823F05B}" type="slidenum">
              <a:rPr lang="en-US" smtClean="0"/>
              <a:t>3</a:t>
            </a:fld>
            <a:endParaRPr lang="en-US"/>
          </a:p>
        </p:txBody>
      </p:sp>
    </p:spTree>
    <p:extLst>
      <p:ext uri="{BB962C8B-B14F-4D97-AF65-F5344CB8AC3E}">
        <p14:creationId xmlns:p14="http://schemas.microsoft.com/office/powerpoint/2010/main" val="161552069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LEFT: </a:t>
            </a:r>
            <a:r>
              <a:rPr lang="en-US" b="1" dirty="0"/>
              <a:t>THE SUICIDE OF DOROTHY HALE</a:t>
            </a:r>
            <a:r>
              <a:rPr lang="en-US" dirty="0"/>
              <a:t>, FRIDA </a:t>
            </a:r>
            <a:r>
              <a:rPr lang="en-US" b="1" dirty="0"/>
              <a:t>KAHLO-</a:t>
            </a:r>
            <a:r>
              <a:rPr lang="en-US" b="0" dirty="0"/>
              <a:t> IN MEMORY OF THE YOUNG AMERICAN ACTRESS WHO THREW HERSELF OUT A WINDOW </a:t>
            </a:r>
          </a:p>
          <a:p>
            <a:r>
              <a:rPr lang="en-US" dirty="0"/>
              <a:t>MIDDLE: </a:t>
            </a:r>
            <a:r>
              <a:rPr lang="en-US" b="1" dirty="0"/>
              <a:t>WALKING MAN</a:t>
            </a:r>
            <a:r>
              <a:rPr lang="en-US" dirty="0"/>
              <a:t>, ALBERTO </a:t>
            </a:r>
            <a:r>
              <a:rPr lang="en-US" b="1" dirty="0"/>
              <a:t>GIACOMETTI-</a:t>
            </a:r>
            <a:r>
              <a:rPr lang="en-US" b="0" dirty="0"/>
              <a:t>SHARES ITS NAME, COMPOSITION WITH A SCULPTURE BY RODIN; FEATURED ON THE SWISS 100 FRANC NOTE</a:t>
            </a:r>
            <a:endParaRPr lang="en-US" b="1" dirty="0"/>
          </a:p>
          <a:p>
            <a:r>
              <a:rPr lang="en-US" dirty="0"/>
              <a:t>TOP RIGHT 1: </a:t>
            </a:r>
            <a:r>
              <a:rPr lang="en-US" b="1" dirty="0"/>
              <a:t>THE HALLUCINOGENIC TOREADOR</a:t>
            </a:r>
            <a:r>
              <a:rPr lang="en-US" dirty="0"/>
              <a:t>, SALVADOR </a:t>
            </a:r>
            <a:r>
              <a:rPr lang="en-US" b="1" dirty="0"/>
              <a:t>DALI-</a:t>
            </a:r>
            <a:r>
              <a:rPr lang="en-US" b="0" dirty="0"/>
              <a:t>NOTE THE MULTIPLE REPRESENTATIONS OF THE VENUS DE MILO</a:t>
            </a:r>
            <a:endParaRPr lang="en-US" b="1" dirty="0"/>
          </a:p>
          <a:p>
            <a:r>
              <a:rPr lang="en-US" dirty="0"/>
              <a:t>TOP RIGHT 2: </a:t>
            </a:r>
            <a:r>
              <a:rPr lang="en-US" b="1" dirty="0"/>
              <a:t>CRUCIFIXION</a:t>
            </a:r>
            <a:r>
              <a:rPr lang="en-US" dirty="0"/>
              <a:t> (CORPUS HYPERCUBUS), SALVADOR </a:t>
            </a:r>
            <a:r>
              <a:rPr lang="en-US" b="1" dirty="0"/>
              <a:t>DALI-</a:t>
            </a:r>
            <a:r>
              <a:rPr lang="en-US" b="0" dirty="0"/>
              <a:t>AN INTERESTING COMBINATION OF CLASSICAL IMAGERY AND DALI’S NORMAL WEIRNDESS; SHOWS THE CROSS AS A TESSERACT (HYPERCUBE); A PRODUCT OF DALI’S FASCINATION WITH SCIENCE AND MATH IN HIS LATER WORK</a:t>
            </a:r>
            <a:endParaRPr lang="en-US" b="1" dirty="0"/>
          </a:p>
          <a:p>
            <a:r>
              <a:rPr lang="en-US" dirty="0"/>
              <a:t>BOTTOM MIDDLE: </a:t>
            </a:r>
            <a:r>
              <a:rPr lang="en-US" b="1" dirty="0"/>
              <a:t>ELEPHANT CELEBES</a:t>
            </a:r>
            <a:r>
              <a:rPr lang="en-US" dirty="0"/>
              <a:t>, MAX </a:t>
            </a:r>
            <a:r>
              <a:rPr lang="en-US" b="1" dirty="0"/>
              <a:t>ERNST-</a:t>
            </a:r>
            <a:r>
              <a:rPr lang="en-US" b="0" dirty="0"/>
              <a:t>EARLY SURREALIST WORK THAT HELPED POPULARIZE THE GENRE, PAVING THE WAY FOR DALI AND MAGRITTE</a:t>
            </a:r>
            <a:endParaRPr lang="en-US" b="1" dirty="0"/>
          </a:p>
          <a:p>
            <a:r>
              <a:rPr lang="en-US" dirty="0"/>
              <a:t>RIGHT MIDDLE: </a:t>
            </a:r>
            <a:r>
              <a:rPr lang="en-US" b="1" dirty="0"/>
              <a:t>GOLCONDA,</a:t>
            </a:r>
            <a:r>
              <a:rPr lang="en-US" dirty="0"/>
              <a:t> RENE </a:t>
            </a:r>
            <a:r>
              <a:rPr lang="en-US" b="1" dirty="0"/>
              <a:t>MAGRITTE-</a:t>
            </a:r>
            <a:r>
              <a:rPr lang="en-US" b="0" dirty="0"/>
              <a:t>A BUNCH OF MEN IN SUITS AND BOWLER HATS SUSPENDED IN MID-AIR. ARE THEY FALLING DOWN LIKE RAINDROPS OR ASCENDING TO THE HEAVENS?</a:t>
            </a:r>
            <a:endParaRPr lang="en-US" b="1" dirty="0"/>
          </a:p>
          <a:p>
            <a:r>
              <a:rPr lang="en-US" dirty="0"/>
              <a:t>BOTTOM RIGHT: </a:t>
            </a:r>
            <a:r>
              <a:rPr lang="en-US" b="1" dirty="0"/>
              <a:t>THE TILLED FIELD</a:t>
            </a:r>
            <a:r>
              <a:rPr lang="en-US" dirty="0"/>
              <a:t>, JOAN </a:t>
            </a:r>
            <a:r>
              <a:rPr lang="en-US" b="1" dirty="0"/>
              <a:t>MIRO-</a:t>
            </a:r>
            <a:r>
              <a:rPr lang="en-US" b="0" dirty="0"/>
              <a:t>ANOTHER WORK FROM THE EARLY DAYS OF THE MOVEMENT</a:t>
            </a:r>
            <a:endParaRPr lang="en-US" b="1" dirty="0"/>
          </a:p>
          <a:p>
            <a:endParaRPr lang="en-US" dirty="0"/>
          </a:p>
          <a:p>
            <a:endParaRPr lang="en-US" dirty="0"/>
          </a:p>
          <a:p>
            <a:endParaRPr lang="en-US" dirty="0"/>
          </a:p>
          <a:p>
            <a:r>
              <a:rPr lang="en-US" dirty="0"/>
              <a:t>MARKED BY THE USED OF RANDOM AND NONSENSICAL IMAGERY, SURREALISM SOUGHT TO REPRESENT DREAMS AND THE UNCONSCIOUS IN THEIR WORK AS A CHALLENGE TO THE PERCEPTION OF REALITY.</a:t>
            </a:r>
          </a:p>
          <a:p>
            <a:endParaRPr lang="en-US" dirty="0"/>
          </a:p>
          <a:p>
            <a:r>
              <a:rPr lang="en-US" dirty="0"/>
              <a:t>BEGAN IN THE WAKE OF DADA WHEN ANDRE </a:t>
            </a:r>
            <a:r>
              <a:rPr lang="en-US" b="1" dirty="0"/>
              <a:t>BRETON</a:t>
            </a:r>
            <a:r>
              <a:rPr lang="en-US" dirty="0"/>
              <a:t> WROTE THE </a:t>
            </a:r>
            <a:r>
              <a:rPr lang="en-US" b="1" dirty="0"/>
              <a:t>SURREALIST MANIFESTO</a:t>
            </a:r>
            <a:r>
              <a:rPr lang="en-US" dirty="0"/>
              <a:t>, IN WHICH HE REFERRED TO THE FORM AS “</a:t>
            </a:r>
            <a:r>
              <a:rPr lang="en-US" b="1" dirty="0"/>
              <a:t>PURE PSYCHIC AUTOMATISM</a:t>
            </a:r>
            <a:r>
              <a:rPr lang="en-US" dirty="0"/>
              <a:t>.” CONTINUED AFTER WWII WITH THE POPULARITY OF MAGRITTE AND DALI. FRIDA KAHLO’S WORKS ARE CERTAINLY SURREALISTIC, BUT SHE IS RARELY REFERRED TO SURREALIST</a:t>
            </a:r>
          </a:p>
          <a:p>
            <a:endParaRPr lang="en-US" dirty="0"/>
          </a:p>
          <a:p>
            <a:r>
              <a:rPr lang="en-US" dirty="0"/>
              <a:t>SALVADOR </a:t>
            </a:r>
            <a:r>
              <a:rPr lang="en-US" b="1" dirty="0"/>
              <a:t>DALI</a:t>
            </a:r>
            <a:r>
              <a:rPr lang="en-US" dirty="0"/>
              <a:t>-SPANIARD BEST KNOWN FOR THE </a:t>
            </a:r>
            <a:r>
              <a:rPr lang="en-US" b="1" dirty="0"/>
              <a:t>MELTING CLOCKS </a:t>
            </a:r>
            <a:r>
              <a:rPr lang="en-US" dirty="0"/>
              <a:t>AND MARCHING ANTS OF THE </a:t>
            </a:r>
            <a:r>
              <a:rPr lang="en-US" b="1" dirty="0"/>
              <a:t>PERSISTENCE OF MEMORY</a:t>
            </a:r>
            <a:r>
              <a:rPr lang="en-US" dirty="0"/>
              <a:t>, A PAINTING WHICH HE REDID  IN “</a:t>
            </a:r>
            <a:r>
              <a:rPr lang="en-US" b="1" dirty="0"/>
              <a:t>DISINTEGRATION OF </a:t>
            </a:r>
            <a:r>
              <a:rPr lang="en-US" dirty="0"/>
              <a:t>THE PERSISTENCE…” WHICH SHOWS THE PAINTING BREAKING DOWN AND A  “HIGHLY COLORED FISH’S EYE.” PAINTED A BUNCH OF </a:t>
            </a:r>
            <a:r>
              <a:rPr lang="en-US" b="1" dirty="0"/>
              <a:t>ELEPHANTS</a:t>
            </a:r>
            <a:r>
              <a:rPr lang="en-US" dirty="0"/>
              <a:t> (</a:t>
            </a:r>
            <a:r>
              <a:rPr lang="en-US" b="1" dirty="0"/>
              <a:t>SWANS REFLECTING ELEPHANTS</a:t>
            </a:r>
            <a:r>
              <a:rPr lang="en-US" dirty="0"/>
              <a:t>) SEVERAL OF WHICH WERE ON STILTS (</a:t>
            </a:r>
            <a:r>
              <a:rPr lang="en-US" b="1" dirty="0"/>
              <a:t>TEMPTATION OF ST. ANTHONY</a:t>
            </a:r>
            <a:r>
              <a:rPr lang="en-US" dirty="0"/>
              <a:t> AND A WORK WITH AN IMPOSSIBLY LONG TITLE “POMEGRANATE”). HIS </a:t>
            </a:r>
            <a:r>
              <a:rPr lang="en-US" b="1" dirty="0"/>
              <a:t>SOFT CONSTRUCTION WITH BOILED BEANS </a:t>
            </a:r>
            <a:r>
              <a:rPr lang="en-US" dirty="0"/>
              <a:t>ANTICIPATED THE SPANISH CIVIL WAR</a:t>
            </a:r>
          </a:p>
          <a:p>
            <a:endParaRPr lang="en-US" dirty="0"/>
          </a:p>
          <a:p>
            <a:r>
              <a:rPr lang="en-US" dirty="0"/>
              <a:t>RENE </a:t>
            </a:r>
            <a:r>
              <a:rPr lang="en-US" b="1" dirty="0"/>
              <a:t>MAGRITTE</a:t>
            </a:r>
            <a:r>
              <a:rPr lang="en-US" dirty="0"/>
              <a:t>-</a:t>
            </a:r>
            <a:r>
              <a:rPr lang="en-US" b="1" dirty="0"/>
              <a:t>BELGIAN</a:t>
            </a:r>
            <a:r>
              <a:rPr lang="en-US" dirty="0"/>
              <a:t> SURREALIST MOST FAMOUS </a:t>
            </a:r>
            <a:r>
              <a:rPr lang="en-US" b="1" dirty="0"/>
              <a:t>FOR SON OF MAN</a:t>
            </a:r>
            <a:r>
              <a:rPr lang="en-US" dirty="0"/>
              <a:t>, A MAN IN A </a:t>
            </a:r>
            <a:r>
              <a:rPr lang="en-US" b="1" dirty="0"/>
              <a:t>BOWLER HAT </a:t>
            </a:r>
            <a:r>
              <a:rPr lang="en-US" dirty="0"/>
              <a:t>WITH A GREEN </a:t>
            </a:r>
            <a:r>
              <a:rPr lang="en-US" b="1" dirty="0"/>
              <a:t>APPLE</a:t>
            </a:r>
            <a:r>
              <a:rPr lang="en-US" dirty="0"/>
              <a:t> OVER HIS FACE; ALSO FOR </a:t>
            </a:r>
            <a:r>
              <a:rPr lang="en-US" b="1" dirty="0"/>
              <a:t>THE TREACHERY OF IMAGES</a:t>
            </a:r>
            <a:r>
              <a:rPr lang="en-US" dirty="0"/>
              <a:t>, WHCH SHOWS A PIPE WITH THE CAPTION CECI N’EST PAS UNE PIPE (</a:t>
            </a:r>
            <a:r>
              <a:rPr lang="en-US" b="1" dirty="0"/>
              <a:t>THIS IS NOT A PIPE); </a:t>
            </a:r>
            <a:r>
              <a:rPr lang="en-US" b="0" dirty="0"/>
              <a:t>ANOTHER ONE THAT COMES UP A LOT IS </a:t>
            </a:r>
            <a:r>
              <a:rPr lang="en-US" b="1" dirty="0"/>
              <a:t>TIME TRANSFIXED</a:t>
            </a:r>
            <a:r>
              <a:rPr lang="en-US" b="0" dirty="0"/>
              <a:t>, WHICH SHOWS A </a:t>
            </a:r>
            <a:r>
              <a:rPr lang="en-US" b="1" dirty="0"/>
              <a:t>TRAIN</a:t>
            </a:r>
            <a:r>
              <a:rPr lang="en-US" b="0" dirty="0"/>
              <a:t> COMING OUT OF A </a:t>
            </a:r>
            <a:r>
              <a:rPr lang="en-US" b="1" dirty="0"/>
              <a:t>FIREPLACE</a:t>
            </a:r>
            <a:r>
              <a:rPr lang="en-US" b="0" dirty="0"/>
              <a:t>; ALSO PAINTED TWO SIMILAR PAINTINGS BOTH CALLED </a:t>
            </a:r>
            <a:r>
              <a:rPr lang="en-US" b="1" dirty="0"/>
              <a:t>THE HUMAN CONDITION</a:t>
            </a:r>
            <a:r>
              <a:rPr lang="en-US" b="0" dirty="0"/>
              <a:t>, WHICH PORTRAY PAINTINGS WITHIN THE PAINTINGS AS WINDOWS</a:t>
            </a:r>
          </a:p>
          <a:p>
            <a:endParaRPr lang="en-US" b="0" dirty="0"/>
          </a:p>
          <a:p>
            <a:r>
              <a:rPr lang="en-US" b="0" dirty="0"/>
              <a:t>FRIDA </a:t>
            </a:r>
            <a:r>
              <a:rPr lang="en-US" b="1" dirty="0"/>
              <a:t>KAHLO</a:t>
            </a:r>
            <a:r>
              <a:rPr lang="en-US" b="0" dirty="0"/>
              <a:t>-</a:t>
            </a:r>
            <a:r>
              <a:rPr lang="en-US" b="1" dirty="0"/>
              <a:t>MEXICAN</a:t>
            </a:r>
            <a:r>
              <a:rPr lang="en-US" b="0" dirty="0"/>
              <a:t> PAINTER, ROMANTICALLY ENTWINED WITH </a:t>
            </a:r>
            <a:r>
              <a:rPr lang="en-US" b="1" dirty="0"/>
              <a:t>DIEGO RIVERA</a:t>
            </a:r>
            <a:r>
              <a:rPr lang="en-US" b="0" dirty="0"/>
              <a:t>;  HER WORK DRAWS HEAVILY ON NATIVE IMAGERY;HER MOST FAMOUS WORKS ARE </a:t>
            </a:r>
            <a:r>
              <a:rPr lang="en-US" b="1" dirty="0"/>
              <a:t>SELF-PORTRAITS </a:t>
            </a:r>
            <a:r>
              <a:rPr lang="en-US" b="0" dirty="0"/>
              <a:t>SUCH AS </a:t>
            </a:r>
            <a:r>
              <a:rPr lang="en-US" b="1" dirty="0"/>
              <a:t>SELF-PORTRAIT WITH THORN NECKLACE AND HUMMINGBIRD</a:t>
            </a:r>
            <a:r>
              <a:rPr lang="en-US" b="0" dirty="0"/>
              <a:t>, WHICH INCLUDES A MONKEY AND A BLACK CAT;  </a:t>
            </a:r>
            <a:r>
              <a:rPr lang="en-US" b="1" dirty="0"/>
              <a:t>THE TWO FRIDAS</a:t>
            </a:r>
            <a:r>
              <a:rPr lang="en-US" b="0" dirty="0"/>
              <a:t>, ONE IN EUROPEAN GARB, ONE IN NATIVE CLOTHING, HOLD HANDS; </a:t>
            </a:r>
            <a:r>
              <a:rPr lang="en-US" b="1" dirty="0"/>
              <a:t>THE BROKEN COLUMN </a:t>
            </a:r>
            <a:r>
              <a:rPr lang="en-US" b="0" dirty="0"/>
              <a:t>REFERS TO THE CORRECTIVE BACK SURGERY SHE HAD AFTER A CAR ACCIDENT, SHOWS A METAL POLE BISECTING HER BODY; </a:t>
            </a:r>
          </a:p>
          <a:p>
            <a:endParaRPr lang="en-US" b="0" dirty="0"/>
          </a:p>
          <a:p>
            <a:r>
              <a:rPr lang="en-US" b="0" dirty="0"/>
              <a:t>JOAN </a:t>
            </a:r>
            <a:r>
              <a:rPr lang="en-US" b="1" dirty="0"/>
              <a:t>MIRO</a:t>
            </a:r>
            <a:r>
              <a:rPr lang="en-US" b="0" dirty="0"/>
              <a:t>-THE OTHER SPANISH SURREALIST; PAINTED </a:t>
            </a:r>
            <a:r>
              <a:rPr lang="en-US" b="1" dirty="0"/>
              <a:t>DOG BARKING AT THE MOON</a:t>
            </a:r>
          </a:p>
          <a:p>
            <a:endParaRPr lang="en-US" b="0" dirty="0"/>
          </a:p>
          <a:p>
            <a:r>
              <a:rPr lang="en-US" b="0" dirty="0"/>
              <a:t>MAX </a:t>
            </a:r>
            <a:r>
              <a:rPr lang="en-US" b="1" dirty="0"/>
              <a:t>ERNST</a:t>
            </a:r>
            <a:r>
              <a:rPr lang="en-US" b="0" dirty="0"/>
              <a:t>-GERMAN DUDE WHO WAS A PART OF THE DADA MOVEMENT AND HELPED START THE SURREALIST MOVEMENT; ALSO PAINTED </a:t>
            </a:r>
            <a:r>
              <a:rPr lang="en-US" b="1" dirty="0"/>
              <a:t>MURDER AIRPLANE </a:t>
            </a:r>
            <a:r>
              <a:rPr lang="en-US" b="0" dirty="0"/>
              <a:t>AND </a:t>
            </a:r>
            <a:r>
              <a:rPr lang="en-US" b="1" dirty="0"/>
              <a:t>L’ANGE DU FOYER; </a:t>
            </a:r>
            <a:r>
              <a:rPr lang="en-US" b="0" dirty="0"/>
              <a:t>ALSO KNOWN FOR DEVELOPING THE NOT AT ALL SEXUAL ACT OF </a:t>
            </a:r>
            <a:r>
              <a:rPr lang="en-US" b="1" dirty="0"/>
              <a:t>FROTTAGE</a:t>
            </a:r>
            <a:r>
              <a:rPr lang="en-US" b="0" dirty="0"/>
              <a:t>, OR RUBBING  OVER  A TEXTURED SURFACE; ALSO </a:t>
            </a:r>
            <a:r>
              <a:rPr lang="en-US" b="1" dirty="0"/>
              <a:t>GRATTAGE,</a:t>
            </a:r>
            <a:r>
              <a:rPr lang="en-US" b="0" dirty="0"/>
              <a:t> THE SCRAPING OFF OF PAINT</a:t>
            </a:r>
            <a:endParaRPr lang="en-US" b="1" dirty="0"/>
          </a:p>
          <a:p>
            <a:endParaRPr lang="en-US" dirty="0"/>
          </a:p>
        </p:txBody>
      </p:sp>
      <p:sp>
        <p:nvSpPr>
          <p:cNvPr id="4" name="Slide Number Placeholder 3"/>
          <p:cNvSpPr>
            <a:spLocks noGrp="1"/>
          </p:cNvSpPr>
          <p:nvPr>
            <p:ph type="sldNum" sz="quarter" idx="5"/>
          </p:nvPr>
        </p:nvSpPr>
        <p:spPr/>
        <p:txBody>
          <a:bodyPr/>
          <a:lstStyle/>
          <a:p>
            <a:fld id="{D1C0536B-9402-4F94-A56C-C8DF2823F05B}" type="slidenum">
              <a:rPr lang="en-US" smtClean="0"/>
              <a:t>30</a:t>
            </a:fld>
            <a:endParaRPr lang="en-US"/>
          </a:p>
        </p:txBody>
      </p:sp>
    </p:spTree>
    <p:extLst>
      <p:ext uri="{BB962C8B-B14F-4D97-AF65-F5344CB8AC3E}">
        <p14:creationId xmlns:p14="http://schemas.microsoft.com/office/powerpoint/2010/main" val="101730353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TOP LEFT: </a:t>
            </a:r>
            <a:r>
              <a:rPr lang="en-US" b="1" dirty="0"/>
              <a:t>FOUR FREEDOMS </a:t>
            </a:r>
            <a:r>
              <a:rPr lang="en-US" b="0" dirty="0"/>
              <a:t>SERIES, NORMAN </a:t>
            </a:r>
            <a:r>
              <a:rPr lang="en-US" b="1" dirty="0"/>
              <a:t>ROCKWELL</a:t>
            </a:r>
            <a:r>
              <a:rPr lang="en-US" b="0" dirty="0"/>
              <a:t>- NAMELY </a:t>
            </a:r>
            <a:r>
              <a:rPr lang="en-US" b="1" dirty="0"/>
              <a:t>FREEDOM OF SPEECH</a:t>
            </a:r>
            <a:r>
              <a:rPr lang="en-US" b="0" dirty="0"/>
              <a:t>, </a:t>
            </a:r>
            <a:r>
              <a:rPr lang="en-US" b="1" dirty="0"/>
              <a:t>FREEDOM OF WORSHIP</a:t>
            </a:r>
            <a:r>
              <a:rPr lang="en-US" b="0" dirty="0"/>
              <a:t>, </a:t>
            </a:r>
            <a:r>
              <a:rPr lang="en-US" b="1" dirty="0"/>
              <a:t>FREEDOM FROM WANT</a:t>
            </a:r>
            <a:r>
              <a:rPr lang="en-US" b="0" dirty="0"/>
              <a:t>, AND </a:t>
            </a:r>
            <a:r>
              <a:rPr lang="en-US" b="1" dirty="0"/>
              <a:t>FREEDOM FROM FEAR</a:t>
            </a:r>
            <a:r>
              <a:rPr lang="en-US" b="0" dirty="0"/>
              <a:t>. REFERS TO 1941 FDR STATE OF THE UNION ADDRESS.</a:t>
            </a:r>
          </a:p>
          <a:p>
            <a:r>
              <a:rPr lang="en-US" b="0" dirty="0"/>
              <a:t>TOP MIDDLE: </a:t>
            </a:r>
            <a:r>
              <a:rPr lang="en-US" b="1" dirty="0"/>
              <a:t>INDIANA MURALS </a:t>
            </a:r>
            <a:r>
              <a:rPr lang="en-US" b="0" dirty="0"/>
              <a:t>(</a:t>
            </a:r>
            <a:r>
              <a:rPr lang="en-US" b="1" dirty="0"/>
              <a:t>SOCIAL HISTORY OF INDIANA</a:t>
            </a:r>
            <a:r>
              <a:rPr lang="en-US" b="0" dirty="0"/>
              <a:t>), THOMAS HART </a:t>
            </a:r>
            <a:r>
              <a:rPr lang="en-US" b="1" dirty="0"/>
              <a:t>BENTON</a:t>
            </a:r>
            <a:r>
              <a:rPr lang="en-US" b="0" dirty="0"/>
              <a:t>-PLACEMENT IN IU LECTURE HALL STIRRED CONTROVERSY FOR PORTRAYAL OF CROSS BURNING </a:t>
            </a:r>
            <a:r>
              <a:rPr lang="en-US" b="1" dirty="0"/>
              <a:t>KKK </a:t>
            </a:r>
            <a:r>
              <a:rPr lang="en-US" b="0" dirty="0"/>
              <a:t>CHUDS. NEVERMIND THAT THE MURAL IS ACTUALLY PORTRAYING THE 1928 EXPOSE UNCOVERING  THE BLATANT KKK TIES OF GOVERNMENT OFFICIALS (AND AN INCREDIBLE 1/3 OF ALL WHITE PEOPLE IN INDIANA IN THE 20’S). IGNORANT PHILISTINES. </a:t>
            </a:r>
          </a:p>
          <a:p>
            <a:r>
              <a:rPr lang="en-US" b="0" dirty="0"/>
              <a:t>TOP RIGHT: </a:t>
            </a:r>
            <a:r>
              <a:rPr lang="en-US" b="1" dirty="0"/>
              <a:t>PARSON WEEM’S FABLE</a:t>
            </a:r>
            <a:r>
              <a:rPr lang="en-US" b="0" dirty="0"/>
              <a:t>, GRANT </a:t>
            </a:r>
            <a:r>
              <a:rPr lang="en-US" b="1" dirty="0"/>
              <a:t>WOOD-</a:t>
            </a:r>
            <a:r>
              <a:rPr lang="en-US" b="0" dirty="0"/>
              <a:t>DEPICTS MASON WEEMS, NOTED BIOGRAPHER OF </a:t>
            </a:r>
            <a:r>
              <a:rPr lang="en-US" b="1" dirty="0"/>
              <a:t>GEORGE WASHINGTON </a:t>
            </a:r>
            <a:r>
              <a:rPr lang="en-US" b="0" dirty="0"/>
              <a:t>WHO IS FAMOUS FOR HIS MYTHOLOGIZING TALES OF GW (MOST NOTABLY THE </a:t>
            </a:r>
            <a:r>
              <a:rPr lang="en-US" b="1" dirty="0"/>
              <a:t>CHERRY TREE </a:t>
            </a:r>
            <a:r>
              <a:rPr lang="en-US" b="0" dirty="0"/>
              <a:t>CRAP) AS WELL AS CHILD GW WITH AN ADULT HEAD.</a:t>
            </a:r>
            <a:endParaRPr lang="en-US" b="1" dirty="0"/>
          </a:p>
          <a:p>
            <a:r>
              <a:rPr lang="en-US" b="0" dirty="0"/>
              <a:t>MIDDLE RIGHT: </a:t>
            </a:r>
            <a:r>
              <a:rPr lang="en-US" b="1" dirty="0"/>
              <a:t>CHOP SUEY</a:t>
            </a:r>
            <a:r>
              <a:rPr lang="en-US" b="0" dirty="0"/>
              <a:t>!, EDWARD </a:t>
            </a:r>
            <a:r>
              <a:rPr lang="en-US" b="1" dirty="0"/>
              <a:t>HOPPER-</a:t>
            </a:r>
            <a:r>
              <a:rPr lang="en-US" b="0" dirty="0"/>
              <a:t>SHOWS A COUPLE WOMEN AT A CAFÉ BENEATH A YELLOW COAT AND A SIGN THAT SAYS “SUEY”</a:t>
            </a:r>
            <a:endParaRPr lang="en-US" b="1" dirty="0"/>
          </a:p>
          <a:p>
            <a:r>
              <a:rPr lang="en-US" b="0" dirty="0"/>
              <a:t>BOTTOM LEFT: </a:t>
            </a:r>
            <a:r>
              <a:rPr lang="en-US" b="1" dirty="0"/>
              <a:t>DETROIT INDUSTRY</a:t>
            </a:r>
            <a:r>
              <a:rPr lang="en-US" b="0" dirty="0"/>
              <a:t>, DIEGO </a:t>
            </a:r>
            <a:r>
              <a:rPr lang="en-US" b="1" dirty="0"/>
              <a:t>RIVERA-</a:t>
            </a:r>
            <a:r>
              <a:rPr lang="en-US" b="0" dirty="0"/>
              <a:t>FROM A SET OF 27 MURALS WHICH DEPICT THE CONDITIONS OF WORKERS  AT THE FORD MOTOR COMPANY; ALSO IT SHOWS JESUS GETTING VACCINATED, IMPLYING THAT MEDICINE IS THE SAVIOR OF MAN</a:t>
            </a:r>
            <a:endParaRPr lang="en-US" b="1" dirty="0"/>
          </a:p>
          <a:p>
            <a:r>
              <a:rPr lang="en-US" b="0" dirty="0"/>
              <a:t>BOTTOM RIGHT: </a:t>
            </a:r>
            <a:r>
              <a:rPr lang="en-US" b="1" dirty="0"/>
              <a:t>TORNADO OVER KANSAS</a:t>
            </a:r>
            <a:r>
              <a:rPr lang="en-US" b="0" dirty="0"/>
              <a:t>, JOHN STEUART </a:t>
            </a:r>
            <a:r>
              <a:rPr lang="en-US" b="1" dirty="0"/>
              <a:t>CURRY</a:t>
            </a:r>
            <a:r>
              <a:rPr lang="en-US" b="0" dirty="0"/>
              <a:t>-WEATHER IN KANSAS, AMIRITE??</a:t>
            </a:r>
          </a:p>
          <a:p>
            <a:endParaRPr lang="en-US" b="1" dirty="0"/>
          </a:p>
          <a:p>
            <a:r>
              <a:rPr lang="en-US" b="1" dirty="0"/>
              <a:t>REGIONALISM</a:t>
            </a:r>
            <a:r>
              <a:rPr lang="en-US" dirty="0"/>
              <a:t> REFERS SPECIFICALLY TO THE </a:t>
            </a:r>
            <a:r>
              <a:rPr lang="en-US" b="1" dirty="0"/>
              <a:t>MID-AMERICAN</a:t>
            </a:r>
            <a:r>
              <a:rPr lang="en-US" dirty="0"/>
              <a:t> GROUP OF </a:t>
            </a:r>
            <a:r>
              <a:rPr lang="en-US" b="1" dirty="0"/>
              <a:t>REALISTS </a:t>
            </a:r>
            <a:r>
              <a:rPr lang="en-US" dirty="0"/>
              <a:t>IN THE ERA OF THE </a:t>
            </a:r>
            <a:r>
              <a:rPr lang="en-US" b="1" dirty="0"/>
              <a:t>GREAT DEPRESSION</a:t>
            </a:r>
            <a:r>
              <a:rPr lang="en-US" dirty="0"/>
              <a:t>. THUS, WYETH AND ROCKWELL, WHO CAME AFTER THE WAR, ARE TECHNICALLY NOT PART OF THE MOVEMENT. DIEGO RIVERA ALSO DOESN’T REALLY BELONG HERE, BUT HIS ART IS SIMILAR IN SCOPE AND CONTENT, BUT OBVIOUSLY FOCUSED ON MEXICO. AND COMMUNISM.</a:t>
            </a:r>
          </a:p>
          <a:p>
            <a:r>
              <a:rPr lang="en-US" dirty="0"/>
              <a:t>THIS MOVEMENT GAVE A DISTINCTLY AMERICAN IDENTITY TO PAINTING INDEPENDENT OF EUROPEAN INFLUENCE, LAYING THE GROUNDWORK FOR LATER MOVEMENTS SUCH AS </a:t>
            </a:r>
            <a:r>
              <a:rPr lang="en-US" b="1" dirty="0"/>
              <a:t>ABSTRACT EXPRESSIONISM.</a:t>
            </a:r>
          </a:p>
          <a:p>
            <a:endParaRPr lang="en-US" b="1" dirty="0"/>
          </a:p>
          <a:p>
            <a:endParaRPr lang="en-US" b="1" dirty="0"/>
          </a:p>
          <a:p>
            <a:r>
              <a:rPr lang="en-US" b="1" dirty="0"/>
              <a:t>THE TRIUMVIRATE OF REGIONALISM:</a:t>
            </a:r>
          </a:p>
          <a:p>
            <a:r>
              <a:rPr lang="en-US" b="1" dirty="0"/>
              <a:t>GRANT WOOD(IOWA)-</a:t>
            </a:r>
            <a:r>
              <a:rPr lang="en-US" b="0" dirty="0"/>
              <a:t>MOST FAMOUS FOR </a:t>
            </a:r>
            <a:r>
              <a:rPr lang="en-US" b="1" dirty="0"/>
              <a:t>AMERICAN GOTHIC</a:t>
            </a:r>
            <a:r>
              <a:rPr lang="en-US" b="0" dirty="0"/>
              <a:t>, A PAINTING OF HIS </a:t>
            </a:r>
            <a:r>
              <a:rPr lang="en-US" b="1" dirty="0"/>
              <a:t>DENTIST WITH HIS SISTER NAN </a:t>
            </a:r>
            <a:r>
              <a:rPr lang="en-US" b="0" dirty="0"/>
              <a:t>AS FARM FOLK; ALSO PAINTED </a:t>
            </a:r>
            <a:r>
              <a:rPr lang="en-US" b="1" dirty="0"/>
              <a:t>DAUGHTERS OF THE REVOLUTION, </a:t>
            </a:r>
            <a:r>
              <a:rPr lang="en-US" b="0" dirty="0"/>
              <a:t>WHICH SHOWS THREE OLD WOMEN IN FRONT OF LEUTZE’S WASHINGTON CROSSING THE DELAWARE</a:t>
            </a:r>
            <a:endParaRPr lang="en-US" b="1" dirty="0"/>
          </a:p>
          <a:p>
            <a:r>
              <a:rPr lang="en-US" b="1" dirty="0"/>
              <a:t>THOMAS HART BENTON(MISSOURI)-</a:t>
            </a:r>
            <a:r>
              <a:rPr lang="en-US" b="0" dirty="0"/>
              <a:t>KNOWN FOR MULTI-PANEL MURALS, SUCH AS </a:t>
            </a:r>
            <a:r>
              <a:rPr lang="en-US" b="1" dirty="0"/>
              <a:t>AMERICA TODAY </a:t>
            </a:r>
            <a:r>
              <a:rPr lang="en-US" b="0" dirty="0"/>
              <a:t>(THE FIRST PANEL OF WHICH IS </a:t>
            </a:r>
            <a:r>
              <a:rPr lang="en-US" b="1" dirty="0"/>
              <a:t>INSTRUMENTS OF </a:t>
            </a:r>
            <a:r>
              <a:rPr lang="en-US" b="0" dirty="0"/>
              <a:t>POWER DEPICTING A TRAIN) AND </a:t>
            </a:r>
            <a:r>
              <a:rPr lang="en-US" b="1" dirty="0"/>
              <a:t>SOCIAL HISTORY OF MISSOURI</a:t>
            </a:r>
            <a:r>
              <a:rPr lang="en-US" b="0" dirty="0"/>
              <a:t>; LIKE IN THE INDIANA MURALS, HE PULLED NO PUNCHES IN PORTRAYING THE PROBLEMATIC HISTORY OF THE STATE BY SHOWING THE SALE OF LIQUOR TO INDIANS, BRUTAL TREATMENT OF SLAVES, AND TOM PENDERGAST</a:t>
            </a:r>
            <a:endParaRPr lang="en-US" b="1" dirty="0"/>
          </a:p>
          <a:p>
            <a:r>
              <a:rPr lang="en-US" b="1" dirty="0"/>
              <a:t>JOHN STEUART CURRY(KANSAS)-</a:t>
            </a:r>
            <a:r>
              <a:rPr lang="en-US" b="0" dirty="0"/>
              <a:t>HEY AN ARTIST FROM KANSAS! ISN’T THAT NEAT? (NEXT SLIDE)</a:t>
            </a:r>
          </a:p>
          <a:p>
            <a:endParaRPr lang="en-US" b="0" dirty="0"/>
          </a:p>
          <a:p>
            <a:r>
              <a:rPr lang="en-US" b="0" dirty="0"/>
              <a:t>OTHERS:</a:t>
            </a:r>
          </a:p>
          <a:p>
            <a:r>
              <a:rPr lang="en-US" b="0" dirty="0"/>
              <a:t>EDWARD </a:t>
            </a:r>
            <a:r>
              <a:rPr lang="en-US" b="1" dirty="0"/>
              <a:t>HOPPER</a:t>
            </a:r>
            <a:r>
              <a:rPr lang="en-US" b="0" dirty="0"/>
              <a:t>: MOST: CONTEMPORARY OF REGIONALISTS, BUT WAS FROM NEW YORK SO HE CAN JUST FUCK OFF. HE WAS MOST FAMOUS FOR </a:t>
            </a:r>
            <a:r>
              <a:rPr lang="en-US" b="1" dirty="0"/>
              <a:t>NIGHTHAWKS,</a:t>
            </a:r>
            <a:r>
              <a:rPr lang="en-US" b="0" dirty="0"/>
              <a:t> WHICH SHOWS SOME PEOPLE IN A DINER LATE AT NIGHT BENEATH AN AD FOR </a:t>
            </a:r>
            <a:r>
              <a:rPr lang="en-US" b="1" dirty="0"/>
              <a:t>PHILLIES CIGARS</a:t>
            </a:r>
            <a:r>
              <a:rPr lang="en-US" b="0" dirty="0"/>
              <a:t>. OTHER WORKS INCLUDE </a:t>
            </a:r>
            <a:r>
              <a:rPr lang="en-US" b="1" dirty="0"/>
              <a:t>EARLY SUNDAY MORNING</a:t>
            </a:r>
            <a:r>
              <a:rPr lang="en-US" b="0" dirty="0"/>
              <a:t>, WHICH SHOWS A BUILDING FRONT WITH  A </a:t>
            </a:r>
            <a:r>
              <a:rPr lang="en-US" b="1" dirty="0"/>
              <a:t>BARBER POLE AND FIRE HYDRANT </a:t>
            </a:r>
            <a:r>
              <a:rPr lang="en-US" b="0" dirty="0"/>
              <a:t>AT WELL AS STORE NAMES IN THE WINDOWS, AND </a:t>
            </a:r>
            <a:r>
              <a:rPr lang="en-US" b="1" dirty="0"/>
              <a:t>AUTOMAT,</a:t>
            </a:r>
            <a:r>
              <a:rPr lang="en-US" b="0" dirty="0"/>
              <a:t> WHICH SHOWS A ONE-GLOVED LADY IN FRONT OF A BOWL OF FRUIT STARING DISTANTLY INTO A CUP OF COFFEE</a:t>
            </a:r>
          </a:p>
          <a:p>
            <a:r>
              <a:rPr lang="en-US" b="0" dirty="0"/>
              <a:t> </a:t>
            </a:r>
          </a:p>
          <a:p>
            <a:r>
              <a:rPr lang="en-US" b="0" dirty="0"/>
              <a:t>DIEGO </a:t>
            </a:r>
            <a:r>
              <a:rPr lang="en-US" b="1" dirty="0"/>
              <a:t>RIVERA-MEXICAN MURALIST </a:t>
            </a:r>
            <a:r>
              <a:rPr lang="en-US" b="0" dirty="0"/>
              <a:t>WHO WAS AMOUROUSLY INVOLVED WITH </a:t>
            </a:r>
            <a:r>
              <a:rPr lang="en-US" b="1" dirty="0"/>
              <a:t>FRIDA KAHLO</a:t>
            </a:r>
            <a:r>
              <a:rPr lang="en-US" b="0" dirty="0"/>
              <a:t>; PAINTED </a:t>
            </a:r>
            <a:r>
              <a:rPr lang="en-US" b="1" dirty="0"/>
              <a:t>MAN AT THE CROSSROADS</a:t>
            </a:r>
            <a:r>
              <a:rPr lang="en-US" b="0" dirty="0"/>
              <a:t>, WHICH DEPICTS A MAN IN THE MIDDLE OF TWO </a:t>
            </a:r>
            <a:r>
              <a:rPr lang="en-US" b="1" dirty="0"/>
              <a:t>COSMIC ELLIPSES </a:t>
            </a:r>
            <a:r>
              <a:rPr lang="en-US" b="0" dirty="0"/>
              <a:t>SURROUNDED BY </a:t>
            </a:r>
            <a:r>
              <a:rPr lang="en-US" b="1" dirty="0"/>
              <a:t>PRO-COMMUNIST IMAGERY </a:t>
            </a:r>
            <a:r>
              <a:rPr lang="en-US" b="0" dirty="0"/>
              <a:t>SUCH AS </a:t>
            </a:r>
            <a:r>
              <a:rPr lang="en-US" b="1" dirty="0"/>
              <a:t>LENIN, MARX, ENGELS, AND TROTSKY.</a:t>
            </a:r>
            <a:r>
              <a:rPr lang="en-US" b="0" dirty="0"/>
              <a:t> NELSON </a:t>
            </a:r>
            <a:r>
              <a:rPr lang="en-US" b="1" dirty="0"/>
              <a:t>ROCKEFELLER</a:t>
            </a:r>
            <a:r>
              <a:rPr lang="en-US" b="0" dirty="0"/>
              <a:t> ORDERED ITS DESTRUCTION, AND RIVERA REMADE IT AS </a:t>
            </a:r>
            <a:r>
              <a:rPr lang="en-US" b="1" dirty="0"/>
              <a:t>MAN, CONTROLLER OF THE UNIVERSE</a:t>
            </a:r>
            <a:r>
              <a:rPr lang="en-US" b="0" dirty="0"/>
              <a:t>. ALSO PAINTED </a:t>
            </a:r>
            <a:r>
              <a:rPr lang="en-US" b="1" dirty="0"/>
              <a:t>DREAM OF A SUNDAY AFTERNOON IN ALAMEDA PARK</a:t>
            </a:r>
            <a:r>
              <a:rPr lang="en-US" b="0" dirty="0"/>
              <a:t>. </a:t>
            </a:r>
          </a:p>
          <a:p>
            <a:endParaRPr lang="en-US" b="1" dirty="0"/>
          </a:p>
          <a:p>
            <a:r>
              <a:rPr lang="en-US" b="0" dirty="0"/>
              <a:t>ANDREW </a:t>
            </a:r>
            <a:r>
              <a:rPr lang="en-US" b="1" dirty="0"/>
              <a:t>WYETH:</a:t>
            </a:r>
            <a:r>
              <a:rPr lang="en-US" b="0" dirty="0"/>
              <a:t> PAINTED CHRISTINA’S WORLD, SET IN MAINE, WHICH SHOWS A PARALYZED GIRL LYING IN A FIELD IN FRONT OF A FARMSTEAD; HE PAINTED A BUNCH OF OTHER WORKS MODELED AFTER HELGA TESTORF, SOME LADY HE KNEW</a:t>
            </a:r>
          </a:p>
          <a:p>
            <a:endParaRPr lang="en-US" b="0" dirty="0"/>
          </a:p>
          <a:p>
            <a:endParaRPr lang="en-US" b="1" dirty="0"/>
          </a:p>
        </p:txBody>
      </p:sp>
      <p:sp>
        <p:nvSpPr>
          <p:cNvPr id="4" name="Slide Number Placeholder 3"/>
          <p:cNvSpPr>
            <a:spLocks noGrp="1"/>
          </p:cNvSpPr>
          <p:nvPr>
            <p:ph type="sldNum" sz="quarter" idx="5"/>
          </p:nvPr>
        </p:nvSpPr>
        <p:spPr/>
        <p:txBody>
          <a:bodyPr/>
          <a:lstStyle/>
          <a:p>
            <a:fld id="{D1C0536B-9402-4F94-A56C-C8DF2823F05B}" type="slidenum">
              <a:rPr lang="en-US" smtClean="0"/>
              <a:t>31</a:t>
            </a:fld>
            <a:endParaRPr lang="en-US"/>
          </a:p>
        </p:txBody>
      </p:sp>
    </p:spTree>
    <p:extLst>
      <p:ext uri="{BB962C8B-B14F-4D97-AF65-F5344CB8AC3E}">
        <p14:creationId xmlns:p14="http://schemas.microsoft.com/office/powerpoint/2010/main" val="292298502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TRAGIC PRELUDE</a:t>
            </a:r>
            <a:r>
              <a:rPr lang="en-US" dirty="0"/>
              <a:t>, </a:t>
            </a:r>
            <a:r>
              <a:rPr lang="en-US" b="1" dirty="0"/>
              <a:t>JOHN STEUART CURRY </a:t>
            </a:r>
          </a:p>
          <a:p>
            <a:r>
              <a:rPr lang="en-US" dirty="0"/>
              <a:t>AS SEEN IN THE KANSAS STATE CAPITOL BUILDING</a:t>
            </a:r>
          </a:p>
          <a:p>
            <a:r>
              <a:rPr lang="en-US" dirty="0"/>
              <a:t>PEOPLE IN KANSAS WERE ACTUALLY PISSED ABOUT THIS WHEN IT WAS COMPLETED BECAUSE THE BLOOD ON BROWNS HANDS PORTRAYS HIM AS A VIOLENT TRAITOR (HE WAS), THE SHITTY WEATHER IMPLIED KANSAS IS AN INCLEMENT ENVIRONMENT (IT IS), AND THAT THE BIBLE WOULD MAKE PEOPLE THINK KANSAS IS FILLED WITH RELIGIOUS ZEALOTS (IT ABSOLUTELY IS). </a:t>
            </a:r>
          </a:p>
        </p:txBody>
      </p:sp>
      <p:sp>
        <p:nvSpPr>
          <p:cNvPr id="4" name="Slide Number Placeholder 3"/>
          <p:cNvSpPr>
            <a:spLocks noGrp="1"/>
          </p:cNvSpPr>
          <p:nvPr>
            <p:ph type="sldNum" sz="quarter" idx="5"/>
          </p:nvPr>
        </p:nvSpPr>
        <p:spPr/>
        <p:txBody>
          <a:bodyPr/>
          <a:lstStyle/>
          <a:p>
            <a:fld id="{D1C0536B-9402-4F94-A56C-C8DF2823F05B}" type="slidenum">
              <a:rPr lang="en-US" smtClean="0"/>
              <a:t>32</a:t>
            </a:fld>
            <a:endParaRPr lang="en-US"/>
          </a:p>
        </p:txBody>
      </p:sp>
    </p:spTree>
    <p:extLst>
      <p:ext uri="{BB962C8B-B14F-4D97-AF65-F5344CB8AC3E}">
        <p14:creationId xmlns:p14="http://schemas.microsoft.com/office/powerpoint/2010/main" val="51007690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TOP LEFT: </a:t>
            </a:r>
            <a:r>
              <a:rPr lang="en-US" b="1" dirty="0"/>
              <a:t>SALLIE GARDNER AT A GALLOP</a:t>
            </a:r>
            <a:r>
              <a:rPr lang="en-US" dirty="0"/>
              <a:t>, EADWEARD </a:t>
            </a:r>
            <a:r>
              <a:rPr lang="en-US" b="1" dirty="0"/>
              <a:t>MUYBRIDGE</a:t>
            </a:r>
            <a:r>
              <a:rPr lang="en-US" dirty="0"/>
              <a:t>-PICS OF THE TITLE HORSE COMMISIONED BY </a:t>
            </a:r>
            <a:r>
              <a:rPr lang="en-US" b="1" dirty="0"/>
              <a:t>LELAND STANFORD </a:t>
            </a:r>
            <a:r>
              <a:rPr lang="en-US" dirty="0"/>
              <a:t>TO DETERMINE WHETHER OR NOT ALL 4 HOOVES LEAVE THE GROUND WHEN A HORSE GALLOPS.</a:t>
            </a:r>
          </a:p>
          <a:p>
            <a:r>
              <a:rPr lang="en-US" dirty="0"/>
              <a:t>RIGHT:</a:t>
            </a:r>
            <a:r>
              <a:rPr lang="en-US" b="1" dirty="0"/>
              <a:t>MIGRANT MOTHER</a:t>
            </a:r>
            <a:r>
              <a:rPr lang="en-US" dirty="0"/>
              <a:t>, DOROTHEA </a:t>
            </a:r>
            <a:r>
              <a:rPr lang="en-US" b="1" dirty="0"/>
              <a:t>LANGE</a:t>
            </a:r>
            <a:r>
              <a:rPr lang="en-US" dirty="0"/>
              <a:t>-PICTURE OF </a:t>
            </a:r>
            <a:r>
              <a:rPr lang="en-US" b="1" dirty="0"/>
              <a:t>FLORENCE OWENS THOMPSON </a:t>
            </a:r>
            <a:r>
              <a:rPr lang="en-US" dirty="0"/>
              <a:t>AND HER CHILDREN IN THE GREAT DEPRESSION</a:t>
            </a:r>
          </a:p>
          <a:p>
            <a:r>
              <a:rPr lang="en-US" dirty="0"/>
              <a:t>BOTTOM LEFT:</a:t>
            </a:r>
            <a:r>
              <a:rPr lang="en-US" b="1" dirty="0"/>
              <a:t>THE STEERAGE</a:t>
            </a:r>
            <a:r>
              <a:rPr lang="en-US" dirty="0"/>
              <a:t>, ALFRED </a:t>
            </a:r>
            <a:r>
              <a:rPr lang="en-US" b="1" dirty="0"/>
              <a:t>STIEGLITZ</a:t>
            </a:r>
            <a:r>
              <a:rPr lang="en-US" dirty="0"/>
              <a:t>-PICTURE OF A GERMANY-BOUND SHIP(KAISER WILHELM II) OUTLINING THE CONTRAST BETWEEN UPPER AND LOWER CLASS PASSENGERS ON EACH DECK</a:t>
            </a:r>
          </a:p>
          <a:p>
            <a:r>
              <a:rPr lang="en-US" dirty="0"/>
              <a:t>BOTTOM MIDDLE: </a:t>
            </a:r>
            <a:r>
              <a:rPr lang="en-US" b="1" dirty="0"/>
              <a:t>MONOLITH,</a:t>
            </a:r>
            <a:r>
              <a:rPr lang="en-US" dirty="0"/>
              <a:t> ANSEL </a:t>
            </a:r>
            <a:r>
              <a:rPr lang="en-US" b="1" dirty="0"/>
              <a:t>ADAMS</a:t>
            </a:r>
            <a:r>
              <a:rPr lang="en-US" dirty="0"/>
              <a:t>-PICTURE OF </a:t>
            </a:r>
            <a:r>
              <a:rPr lang="en-US" b="1" dirty="0"/>
              <a:t>HALF DOME  </a:t>
            </a:r>
            <a:r>
              <a:rPr lang="en-US" dirty="0"/>
              <a:t>IN </a:t>
            </a:r>
            <a:r>
              <a:rPr lang="en-US" b="1" dirty="0"/>
              <a:t>YOSEMITE NATIONAL PARK</a:t>
            </a:r>
            <a:r>
              <a:rPr lang="en-US" dirty="0"/>
              <a:t>. SEE ALSO </a:t>
            </a:r>
            <a:r>
              <a:rPr lang="en-US" b="1" dirty="0"/>
              <a:t>MOON AND HALF DOME</a:t>
            </a:r>
          </a:p>
          <a:p>
            <a:endParaRPr lang="en-US" dirty="0"/>
          </a:p>
          <a:p>
            <a:endParaRPr lang="en-US" dirty="0"/>
          </a:p>
          <a:p>
            <a:r>
              <a:rPr lang="en-US" dirty="0"/>
              <a:t>ANSEL </a:t>
            </a:r>
            <a:r>
              <a:rPr lang="en-US" b="1" dirty="0"/>
              <a:t>ADAMS-</a:t>
            </a:r>
            <a:r>
              <a:rPr lang="en-US" dirty="0"/>
              <a:t>LED THE </a:t>
            </a:r>
            <a:r>
              <a:rPr lang="en-US" b="1" dirty="0"/>
              <a:t>F/64 </a:t>
            </a:r>
            <a:r>
              <a:rPr lang="en-US" dirty="0"/>
              <a:t>GROUP, AN ANTI-PICTORIALIST GROUP THAT ADVOCATED SHARP IMAGES WITH NATURAL THEMES. DEVELOPED </a:t>
            </a:r>
            <a:r>
              <a:rPr lang="en-US" b="1" dirty="0"/>
              <a:t>ZONE SYSTEM </a:t>
            </a:r>
            <a:r>
              <a:rPr lang="en-US" dirty="0"/>
              <a:t>WHICH CLEARLY CODIFIED HIS METHODS OF DEVELOPING PRINTS.PICTURES INCLUDE </a:t>
            </a:r>
            <a:r>
              <a:rPr lang="en-US" b="1" dirty="0"/>
              <a:t>MOONRISE, HERNANDEZ, NEW MEXICO</a:t>
            </a:r>
            <a:r>
              <a:rPr lang="en-US" dirty="0"/>
              <a:t>, </a:t>
            </a:r>
            <a:r>
              <a:rPr lang="en-US" b="1" dirty="0"/>
              <a:t>EL CAPITAN</a:t>
            </a:r>
            <a:r>
              <a:rPr lang="en-US" dirty="0"/>
              <a:t>, AND A LOT OF PICTURES AT </a:t>
            </a:r>
            <a:r>
              <a:rPr lang="en-US" b="1" dirty="0"/>
              <a:t>YOSEMITE NATIONAL PARK</a:t>
            </a:r>
            <a:r>
              <a:rPr lang="en-US" dirty="0"/>
              <a:t>.</a:t>
            </a:r>
          </a:p>
          <a:p>
            <a:endParaRPr lang="en-US" dirty="0"/>
          </a:p>
          <a:p>
            <a:r>
              <a:rPr lang="en-US" dirty="0"/>
              <a:t>ALFRED </a:t>
            </a:r>
            <a:r>
              <a:rPr lang="en-US" b="1" dirty="0"/>
              <a:t>STIEGLITZ</a:t>
            </a:r>
            <a:r>
              <a:rPr lang="en-US" dirty="0"/>
              <a:t>-MARRIED GEORGIA </a:t>
            </a:r>
            <a:r>
              <a:rPr lang="en-US" b="1" dirty="0"/>
              <a:t>O’KEEFFE. </a:t>
            </a:r>
            <a:r>
              <a:rPr lang="en-US" dirty="0"/>
              <a:t>MEMBER OF </a:t>
            </a:r>
            <a:r>
              <a:rPr lang="en-US" b="1" dirty="0"/>
              <a:t>PHOTO-SECESSIONISM </a:t>
            </a:r>
            <a:r>
              <a:rPr lang="en-US" b="0" dirty="0"/>
              <a:t>(ADVOCATED </a:t>
            </a:r>
            <a:r>
              <a:rPr lang="en-US" b="1" dirty="0"/>
              <a:t>PICTORIALISM</a:t>
            </a:r>
            <a:r>
              <a:rPr lang="en-US" b="0" dirty="0"/>
              <a:t>),</a:t>
            </a:r>
            <a:r>
              <a:rPr lang="en-US" dirty="0"/>
              <a:t> WHICH DEMANDED THAT PHOTOGRAPHY BE TAKEN SERIOUSLY AS ART. PUBLISHED THE MAGAZINE </a:t>
            </a:r>
            <a:r>
              <a:rPr lang="en-US" b="1" dirty="0"/>
              <a:t>CAMERA WORK</a:t>
            </a:r>
            <a:r>
              <a:rPr lang="en-US" dirty="0"/>
              <a:t>. WORKED IN </a:t>
            </a:r>
            <a:r>
              <a:rPr lang="en-US" b="1" dirty="0"/>
              <a:t>STUDIO 291 </a:t>
            </a:r>
            <a:r>
              <a:rPr lang="en-US" dirty="0"/>
              <a:t>ON 5</a:t>
            </a:r>
            <a:r>
              <a:rPr lang="en-US" baseline="30000" dirty="0"/>
              <a:t>TH</a:t>
            </a:r>
            <a:r>
              <a:rPr lang="en-US" dirty="0"/>
              <a:t> AVE IN NYC.</a:t>
            </a:r>
          </a:p>
          <a:p>
            <a:endParaRPr lang="en-US" dirty="0"/>
          </a:p>
          <a:p>
            <a:r>
              <a:rPr lang="en-US" dirty="0"/>
              <a:t>DOROTHEA </a:t>
            </a:r>
            <a:r>
              <a:rPr lang="en-US" b="1" dirty="0"/>
              <a:t>LANGE-</a:t>
            </a:r>
            <a:r>
              <a:rPr lang="en-US" dirty="0"/>
              <a:t>DEPRESSION ERA PHOTOGRAPHER, PICTURED JAPANESE CHILDREN IN INTERNMENT CAMPS.</a:t>
            </a:r>
          </a:p>
          <a:p>
            <a:endParaRPr lang="en-US" dirty="0"/>
          </a:p>
          <a:p>
            <a:r>
              <a:rPr lang="en-US" dirty="0"/>
              <a:t>MATTHEW </a:t>
            </a:r>
            <a:r>
              <a:rPr lang="en-US" b="1" dirty="0"/>
              <a:t>BRADY-CIVIL WAR PHOTOGRAPHER</a:t>
            </a:r>
            <a:r>
              <a:rPr lang="en-US" dirty="0"/>
              <a:t>, “</a:t>
            </a:r>
            <a:r>
              <a:rPr lang="en-US" b="1" dirty="0"/>
              <a:t>FATHER OF PHOTOJOURNALISM</a:t>
            </a:r>
            <a:r>
              <a:rPr lang="en-US" dirty="0"/>
              <a:t>. COLLECTION </a:t>
            </a:r>
            <a:r>
              <a:rPr lang="en-US" b="1" dirty="0"/>
              <a:t>GALLERY OF ILLUSTRIOUS AMERICANS </a:t>
            </a:r>
            <a:r>
              <a:rPr lang="en-US" dirty="0"/>
              <a:t>INCLUDES PICTURE OF MILLARD FILLMORE, TOOK THE PHOTOS OF LINCOLN THAT ARE NOW ON MONEY (PENNY, $5)</a:t>
            </a:r>
          </a:p>
          <a:p>
            <a:endParaRPr lang="en-US" dirty="0"/>
          </a:p>
          <a:p>
            <a:r>
              <a:rPr lang="en-US" dirty="0"/>
              <a:t>NICEPHORE </a:t>
            </a:r>
            <a:r>
              <a:rPr lang="en-US" b="1" dirty="0"/>
              <a:t>NIEPCE</a:t>
            </a:r>
            <a:r>
              <a:rPr lang="en-US" dirty="0"/>
              <a:t>-INVENTOR OF PHOTOGRAPHY</a:t>
            </a:r>
          </a:p>
          <a:p>
            <a:endParaRPr lang="en-US" dirty="0"/>
          </a:p>
          <a:p>
            <a:r>
              <a:rPr lang="en-US" dirty="0"/>
              <a:t>EADWEARD </a:t>
            </a:r>
            <a:r>
              <a:rPr lang="en-US" b="1" dirty="0"/>
              <a:t>MUYBRIDGE</a:t>
            </a:r>
            <a:r>
              <a:rPr lang="en-US" dirty="0"/>
              <a:t>-INVENTOR OF </a:t>
            </a:r>
            <a:r>
              <a:rPr lang="en-US" b="1" dirty="0"/>
              <a:t>ZOOPRAXISCOPE</a:t>
            </a:r>
            <a:r>
              <a:rPr lang="en-US" dirty="0"/>
              <a:t>, A PHOTOGRAPHIC PREDECESSOR TO THE MOVIE PROJECTOR</a:t>
            </a:r>
          </a:p>
          <a:p>
            <a:endParaRPr lang="en-US" dirty="0"/>
          </a:p>
          <a:p>
            <a:r>
              <a:rPr lang="en-US" dirty="0"/>
              <a:t>LOUIS </a:t>
            </a:r>
            <a:r>
              <a:rPr lang="en-US" b="1" dirty="0"/>
              <a:t>DAGUERRE</a:t>
            </a:r>
            <a:r>
              <a:rPr lang="en-US" dirty="0"/>
              <a:t>-INVENTED </a:t>
            </a:r>
            <a:r>
              <a:rPr lang="en-US" b="1" dirty="0"/>
              <a:t>DAGUERREOTYPES</a:t>
            </a:r>
            <a:r>
              <a:rPr lang="en-US" dirty="0"/>
              <a:t>-PRINTS MADE THROUGH NEW DEVELOPMENT PROCESS INVOLVING THE EXPOSURE OF SILVER-PLATED COPPER SHEETS TO IODINE CRYSTALS.</a:t>
            </a:r>
          </a:p>
          <a:p>
            <a:endParaRPr lang="en-US" dirty="0"/>
          </a:p>
          <a:p>
            <a:r>
              <a:rPr lang="en-US" dirty="0"/>
              <a:t>GEORGE </a:t>
            </a:r>
            <a:r>
              <a:rPr lang="en-US" b="1" dirty="0"/>
              <a:t>EASTMAN</a:t>
            </a:r>
            <a:r>
              <a:rPr lang="en-US" dirty="0"/>
              <a:t>-POPULARIZED THE USE OF FILM, STARTED </a:t>
            </a:r>
            <a:r>
              <a:rPr lang="en-US" b="1" dirty="0"/>
              <a:t>KODAK</a:t>
            </a:r>
          </a:p>
          <a:p>
            <a:endParaRPr lang="en-US" dirty="0"/>
          </a:p>
        </p:txBody>
      </p:sp>
      <p:sp>
        <p:nvSpPr>
          <p:cNvPr id="4" name="Slide Number Placeholder 3"/>
          <p:cNvSpPr>
            <a:spLocks noGrp="1"/>
          </p:cNvSpPr>
          <p:nvPr>
            <p:ph type="sldNum" sz="quarter" idx="5"/>
          </p:nvPr>
        </p:nvSpPr>
        <p:spPr/>
        <p:txBody>
          <a:bodyPr/>
          <a:lstStyle/>
          <a:p>
            <a:fld id="{D1C0536B-9402-4F94-A56C-C8DF2823F05B}" type="slidenum">
              <a:rPr lang="en-US" smtClean="0"/>
              <a:t>33</a:t>
            </a:fld>
            <a:endParaRPr lang="en-US"/>
          </a:p>
        </p:txBody>
      </p:sp>
    </p:spTree>
    <p:extLst>
      <p:ext uri="{BB962C8B-B14F-4D97-AF65-F5344CB8AC3E}">
        <p14:creationId xmlns:p14="http://schemas.microsoft.com/office/powerpoint/2010/main" val="286370905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AKJASFHUWATEHYPFASDZHUAFSDUGIEWTAHKUPFEHKUF;hfewqy89512q4tpiu4qtnvryqt wtrywer4qnyry3qiruqw3y br7 </a:t>
            </a:r>
            <a:r>
              <a:rPr lang="en-US" dirty="0" err="1"/>
              <a:t>qywtiuewh</a:t>
            </a:r>
            <a:r>
              <a:rPr lang="en-US" dirty="0"/>
              <a:t> nt40ct9uqh0qcwfuqewiufhewauwjbhkjlfh </a:t>
            </a:r>
            <a:r>
              <a:rPr lang="en-US" dirty="0" err="1"/>
              <a:t>basiuoewby</a:t>
            </a:r>
            <a:r>
              <a:rPr lang="en-US" dirty="0"/>
              <a:t> </a:t>
            </a:r>
            <a:r>
              <a:rPr lang="en-US" dirty="0" err="1"/>
              <a:t>uifwefhwiufeasjkdfhasjkfa;shdfkjklkfjfklJF;KLjiohIOHuo</a:t>
            </a:r>
            <a:r>
              <a:rPr lang="en-US" dirty="0"/>
              <a:t> </a:t>
            </a:r>
            <a:r>
              <a:rPr lang="en-US" dirty="0" err="1"/>
              <a:t>huhupohuHPUHUHBUIGHUI</a:t>
            </a:r>
            <a:r>
              <a:rPr lang="en-US" dirty="0"/>
              <a:t> BHIUP HIUPFTY DFYCRYUIHYIUT574768 </a:t>
            </a:r>
            <a:r>
              <a:rPr lang="en-US" dirty="0" err="1"/>
              <a:t>TYUPyionpbyukoTCYURHIXTCIYFVGI;UBYHIOPBHYOIUYHKJSADN</a:t>
            </a:r>
            <a:r>
              <a:rPr lang="en-US" dirty="0"/>
              <a:t> HF849WRYHEWP8ONYEE8YB98YN89yu8omuaef8osnpieaiuoyhfbpouhdiuakfhbHBUOFESYHTUOIENHhofsdhsfukadshfunw4y8ptnuaiosfmiodal;ksjfJLK;ADSFJIOEQWJFASKLDFJ ALSKFSJAEILFJAEIOSFJAEIFIOQEWJIO3489RU34HQO2IRQ4LRHNWKJLERQK;LJR;QWRH34][RI04]3RIORUPQWOJRI[O3URIWOEHFIOERYIWEOHFOHjilqw3jrop834urie]43rpoujiosfajvksl;dfhasjlk;hrwjk;lenfalskje;rha;welirh48oyq8oaijial;hjfklslfdjqpueriowptyewsfa[ouzxvlknk,vhasdkjfhewuqhejklhr8931257ry8owipaefjckldsvjlasfo\</a:t>
            </a:r>
            <a:r>
              <a:rPr lang="en-US" dirty="0" err="1"/>
              <a:t>sdofp</a:t>
            </a:r>
            <a:endParaRPr lang="en-US" dirty="0"/>
          </a:p>
          <a:p>
            <a:endParaRPr lang="en-US" b="0" dirty="0"/>
          </a:p>
          <a:p>
            <a:r>
              <a:rPr lang="en-US" b="0" dirty="0"/>
              <a:t>We’ve gone through a lot of movements and covered a sizeable portion of human history. Artists have been perfecting techniques and refining their artistic statements to reflect ever-changing societal norms and standards of skill and beauty, and </a:t>
            </a:r>
            <a:r>
              <a:rPr lang="en-US" b="0" i="1" dirty="0"/>
              <a:t>this </a:t>
            </a:r>
            <a:r>
              <a:rPr lang="en-US" b="0" dirty="0"/>
              <a:t>is the culmination of 500 years of that evolution: </a:t>
            </a:r>
          </a:p>
          <a:p>
            <a:r>
              <a:rPr lang="en-US" b="1" dirty="0"/>
              <a:t>Abstract motherfucking expressionism</a:t>
            </a:r>
            <a:r>
              <a:rPr lang="en-US" b="0" dirty="0"/>
              <a:t>. We are truly fucked as a species. </a:t>
            </a:r>
          </a:p>
          <a:p>
            <a:endParaRPr lang="en-US" b="0" dirty="0"/>
          </a:p>
          <a:p>
            <a:endParaRPr lang="en-US" b="0" dirty="0"/>
          </a:p>
          <a:p>
            <a:r>
              <a:rPr lang="en-US" b="0" dirty="0"/>
              <a:t>TOP LEFT: </a:t>
            </a:r>
            <a:r>
              <a:rPr lang="en-US" b="1" dirty="0"/>
              <a:t>WOMAN I</a:t>
            </a:r>
            <a:r>
              <a:rPr lang="en-US" b="0" dirty="0"/>
              <a:t>, WILLEM </a:t>
            </a:r>
            <a:r>
              <a:rPr lang="en-US" b="1" dirty="0"/>
              <a:t>DE KOONING-</a:t>
            </a:r>
          </a:p>
          <a:p>
            <a:r>
              <a:rPr lang="en-US" b="0" dirty="0"/>
              <a:t>BOTTOM LEFT: </a:t>
            </a:r>
            <a:r>
              <a:rPr lang="en-US" b="1" dirty="0"/>
              <a:t>LAVENDER MIST</a:t>
            </a:r>
            <a:r>
              <a:rPr lang="en-US" b="0" dirty="0"/>
              <a:t>, JACKSON </a:t>
            </a:r>
            <a:r>
              <a:rPr lang="en-US" b="1" dirty="0"/>
              <a:t>POLLOCK</a:t>
            </a:r>
          </a:p>
          <a:p>
            <a:r>
              <a:rPr lang="en-US" b="0" dirty="0"/>
              <a:t>TOP RIGHT: </a:t>
            </a:r>
            <a:r>
              <a:rPr lang="en-US" b="1" dirty="0"/>
              <a:t>SEAGRAMS MURALS</a:t>
            </a:r>
            <a:r>
              <a:rPr lang="en-US" b="0" dirty="0"/>
              <a:t>, MARK </a:t>
            </a:r>
            <a:r>
              <a:rPr lang="en-US" b="1" dirty="0"/>
              <a:t>ROTHKO</a:t>
            </a:r>
          </a:p>
          <a:p>
            <a:r>
              <a:rPr lang="en-US" b="0" dirty="0"/>
              <a:t>BOTTOM RIGHT: </a:t>
            </a:r>
            <a:r>
              <a:rPr lang="en-US" b="1" dirty="0"/>
              <a:t>THE LIVER IS THE COCK’S COMB</a:t>
            </a:r>
            <a:r>
              <a:rPr lang="en-US" b="0" dirty="0"/>
              <a:t>, ARSHILE </a:t>
            </a:r>
            <a:r>
              <a:rPr lang="en-US" b="1" dirty="0"/>
              <a:t>GORKY</a:t>
            </a:r>
          </a:p>
          <a:p>
            <a:endParaRPr lang="en-US" b="0" dirty="0"/>
          </a:p>
          <a:p>
            <a:endParaRPr lang="en-US" b="1" dirty="0"/>
          </a:p>
          <a:p>
            <a:r>
              <a:rPr lang="en-US" b="1" dirty="0"/>
              <a:t>ACTION PAINTING</a:t>
            </a:r>
            <a:r>
              <a:rPr lang="en-US" dirty="0"/>
              <a:t>-STYLE PIONEERED BY </a:t>
            </a:r>
            <a:r>
              <a:rPr lang="en-US" b="1" dirty="0"/>
              <a:t>POLLOCK </a:t>
            </a:r>
            <a:r>
              <a:rPr lang="en-US" dirty="0"/>
              <a:t>WHICH IS DRIPPING AND SPLASHING PAINT ONTO A CANVAS, EMPHASIZING BOTH THAT THE ACT OF PAINTING IS PART OF THE ART ITSELF AND THAT YOU’RE NOT VERY GOOD AT PAINTING</a:t>
            </a:r>
          </a:p>
          <a:p>
            <a:endParaRPr lang="en-US" dirty="0"/>
          </a:p>
          <a:p>
            <a:r>
              <a:rPr lang="en-US" dirty="0"/>
              <a:t>JACKSON </a:t>
            </a:r>
            <a:r>
              <a:rPr lang="en-US" b="1" dirty="0"/>
              <a:t>POLLOCK</a:t>
            </a:r>
            <a:r>
              <a:rPr lang="en-US" dirty="0"/>
              <a:t>-”JACK THE DRIPPER”- STUDENT OF THOMAS HART </a:t>
            </a:r>
            <a:r>
              <a:rPr lang="en-US" b="1" dirty="0"/>
              <a:t>BENTON</a:t>
            </a:r>
            <a:r>
              <a:rPr lang="en-US" dirty="0"/>
              <a:t>, HE PIONEERED </a:t>
            </a:r>
            <a:r>
              <a:rPr lang="en-US" b="1" dirty="0"/>
              <a:t>ACTION PAINTING </a:t>
            </a:r>
            <a:r>
              <a:rPr lang="en-US" dirty="0"/>
              <a:t>BY FLINGING PAINT AT CANVASES ON THE FLOOR. HE WAS PHOTOGRAPHED  BY KNOWN LEECH </a:t>
            </a:r>
            <a:r>
              <a:rPr lang="en-US" b="1" dirty="0"/>
              <a:t>PAUL NAMUTH</a:t>
            </a:r>
            <a:r>
              <a:rPr lang="en-US" dirty="0"/>
              <a:t>. WORKS INCLUDE </a:t>
            </a:r>
            <a:r>
              <a:rPr lang="en-US" b="1" dirty="0"/>
              <a:t>LAVENDER MIST </a:t>
            </a:r>
            <a:r>
              <a:rPr lang="en-US" dirty="0"/>
              <a:t>(N0. 1</a:t>
            </a:r>
            <a:r>
              <a:rPr lang="en-US" b="1" dirty="0"/>
              <a:t>), FULL FATHOM FIVE</a:t>
            </a:r>
            <a:r>
              <a:rPr lang="en-US" b="0" dirty="0"/>
              <a:t>(A LINE FROM THE TEMPEST),</a:t>
            </a:r>
            <a:r>
              <a:rPr lang="en-US" dirty="0"/>
              <a:t> AND </a:t>
            </a:r>
            <a:r>
              <a:rPr lang="en-US" b="1" dirty="0"/>
              <a:t>AUTMUN RHYTHM</a:t>
            </a:r>
            <a:r>
              <a:rPr lang="en-US" dirty="0"/>
              <a:t>. UTTER TRIVIA, ALL</a:t>
            </a:r>
          </a:p>
          <a:p>
            <a:endParaRPr lang="en-US" dirty="0"/>
          </a:p>
          <a:p>
            <a:r>
              <a:rPr lang="en-US" dirty="0"/>
              <a:t>WILLEM DE </a:t>
            </a:r>
            <a:r>
              <a:rPr lang="en-US" b="1" dirty="0"/>
              <a:t>KOONING</a:t>
            </a:r>
            <a:r>
              <a:rPr lang="en-US" dirty="0"/>
              <a:t>-DUTCH GUY WHO PAINTED THE </a:t>
            </a:r>
            <a:r>
              <a:rPr lang="en-US" b="1" dirty="0"/>
              <a:t>WOMAN SERIES</a:t>
            </a:r>
            <a:r>
              <a:rPr lang="en-US" dirty="0"/>
              <a:t>, IN WHICH HE LET THE WORLD KNOW THAT HE LIKES BIG BOOBS. TRULY ENLIGHTENED, THIS ONE.</a:t>
            </a:r>
          </a:p>
          <a:p>
            <a:endParaRPr lang="en-US" dirty="0"/>
          </a:p>
          <a:p>
            <a:r>
              <a:rPr lang="en-US" dirty="0"/>
              <a:t>ARSHILE </a:t>
            </a:r>
            <a:r>
              <a:rPr lang="en-US" b="1" dirty="0"/>
              <a:t>GORKY-ARMENIAN </a:t>
            </a:r>
            <a:r>
              <a:rPr lang="en-US" b="0" dirty="0"/>
              <a:t>WHO FLED TO THE US DURING THE ARMENIAN GENOCIDE PAINTED </a:t>
            </a:r>
            <a:r>
              <a:rPr lang="en-US" b="1" dirty="0"/>
              <a:t>THE LIVER IS THE COCK’S COMB</a:t>
            </a:r>
            <a:r>
              <a:rPr lang="en-US" b="0" dirty="0"/>
              <a:t> AND SOME NON-ABSTRACT WORKS THAT DON’T GET REMEMBERED.</a:t>
            </a:r>
          </a:p>
          <a:p>
            <a:endParaRPr lang="en-US" b="1" dirty="0"/>
          </a:p>
          <a:p>
            <a:r>
              <a:rPr lang="en-US" dirty="0"/>
              <a:t>MARK </a:t>
            </a:r>
            <a:r>
              <a:rPr lang="en-US" b="1" dirty="0"/>
              <a:t>ROTHKO-LATVIAN </a:t>
            </a:r>
            <a:r>
              <a:rPr lang="en-US" b="0" dirty="0"/>
              <a:t>PIONEER OF </a:t>
            </a:r>
            <a:r>
              <a:rPr lang="en-US" b="1" dirty="0"/>
              <a:t>COLOR FIELD </a:t>
            </a:r>
            <a:r>
              <a:rPr lang="en-US" b="0" dirty="0"/>
              <a:t>PAINTING,  WHICH  INVOLVES LARGE SWATHS OF UNINTERRUPTED SINGLE COLORS. PAINTED MURALS FOR </a:t>
            </a:r>
            <a:r>
              <a:rPr lang="en-US" b="1" dirty="0"/>
              <a:t>THE SEAGRAMS BUILDING’S FOUR SEASONS RESTAURANT</a:t>
            </a:r>
            <a:r>
              <a:rPr lang="en-US" b="0" dirty="0"/>
              <a:t>(</a:t>
            </a:r>
            <a:r>
              <a:rPr lang="en-US" b="1" dirty="0"/>
              <a:t>SEAGRAMS MURALS</a:t>
            </a:r>
            <a:r>
              <a:rPr lang="en-US" b="0" dirty="0"/>
              <a:t>), BUT FAMOUSLY REFUSED TO GIVE THEM TO THE RESTAURANT</a:t>
            </a:r>
            <a:endParaRPr lang="en-US" b="1" dirty="0"/>
          </a:p>
        </p:txBody>
      </p:sp>
      <p:sp>
        <p:nvSpPr>
          <p:cNvPr id="4" name="Slide Number Placeholder 3"/>
          <p:cNvSpPr>
            <a:spLocks noGrp="1"/>
          </p:cNvSpPr>
          <p:nvPr>
            <p:ph type="sldNum" sz="quarter" idx="5"/>
          </p:nvPr>
        </p:nvSpPr>
        <p:spPr/>
        <p:txBody>
          <a:bodyPr/>
          <a:lstStyle/>
          <a:p>
            <a:fld id="{D1C0536B-9402-4F94-A56C-C8DF2823F05B}" type="slidenum">
              <a:rPr lang="en-US" smtClean="0"/>
              <a:t>34</a:t>
            </a:fld>
            <a:endParaRPr lang="en-US"/>
          </a:p>
        </p:txBody>
      </p:sp>
    </p:spTree>
    <p:extLst>
      <p:ext uri="{BB962C8B-B14F-4D97-AF65-F5344CB8AC3E}">
        <p14:creationId xmlns:p14="http://schemas.microsoft.com/office/powerpoint/2010/main" val="189983363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MIDDLE:</a:t>
            </a:r>
            <a:r>
              <a:rPr lang="en-US" b="1" dirty="0"/>
              <a:t>MONOGRAM</a:t>
            </a:r>
            <a:r>
              <a:rPr lang="en-US" dirty="0"/>
              <a:t>, ROBERT </a:t>
            </a:r>
            <a:r>
              <a:rPr lang="en-US" b="1" dirty="0"/>
              <a:t>RAUSCHENBERG</a:t>
            </a:r>
            <a:r>
              <a:rPr lang="en-US" dirty="0"/>
              <a:t>-ONE OF HIS COMBINES-IN WHICH HE ADDED NON-PAINT THINGS TO HIS CANVASES, WHICH INCLUDES A GOAT WRAPPED IN A CAR TIRE</a:t>
            </a:r>
          </a:p>
          <a:p>
            <a:r>
              <a:rPr lang="en-US" dirty="0"/>
              <a:t>LEFT: </a:t>
            </a:r>
            <a:r>
              <a:rPr lang="en-US" b="1" dirty="0"/>
              <a:t>SILVER CAR CRASH</a:t>
            </a:r>
            <a:r>
              <a:rPr lang="en-US" dirty="0"/>
              <a:t>(DOUBLE DISASTER),ANDY </a:t>
            </a:r>
            <a:r>
              <a:rPr lang="en-US" b="1" dirty="0"/>
              <a:t>WARHOL</a:t>
            </a:r>
            <a:r>
              <a:rPr lang="en-US" dirty="0"/>
              <a:t>-SERIES OF PICTURES SHOWING BODY IN A CRASHED SILVER CAR.</a:t>
            </a:r>
          </a:p>
          <a:p>
            <a:r>
              <a:rPr lang="en-US" dirty="0"/>
              <a:t>TOP RIGHT: </a:t>
            </a:r>
            <a:r>
              <a:rPr lang="en-US" b="1" dirty="0"/>
              <a:t>WHAAM!</a:t>
            </a:r>
            <a:r>
              <a:rPr lang="en-US" dirty="0"/>
              <a:t>, ROY </a:t>
            </a:r>
            <a:r>
              <a:rPr lang="en-US" b="1" dirty="0"/>
              <a:t>LICHTENSTEIN</a:t>
            </a:r>
            <a:r>
              <a:rPr lang="en-US" dirty="0"/>
              <a:t>-PRETTY SELF EXPLANATORY</a:t>
            </a:r>
          </a:p>
          <a:p>
            <a:r>
              <a:rPr lang="en-US" dirty="0"/>
              <a:t>RIGHT: </a:t>
            </a:r>
            <a:r>
              <a:rPr lang="en-US" b="1" dirty="0"/>
              <a:t>DROWNING GIRL</a:t>
            </a:r>
            <a:r>
              <a:rPr lang="en-US" dirty="0"/>
              <a:t>, ROY </a:t>
            </a:r>
            <a:r>
              <a:rPr lang="en-US" b="1" dirty="0"/>
              <a:t>LICHTENSTEIN</a:t>
            </a:r>
            <a:r>
              <a:rPr lang="en-US" dirty="0"/>
              <a:t>-</a:t>
            </a:r>
            <a:r>
              <a:rPr lang="en-US" b="1" dirty="0"/>
              <a:t>FUCK YOU, BRAD</a:t>
            </a:r>
          </a:p>
          <a:p>
            <a:r>
              <a:rPr lang="en-US" dirty="0"/>
              <a:t>BOTTOM: </a:t>
            </a:r>
            <a:r>
              <a:rPr lang="en-US" b="1" dirty="0"/>
              <a:t>THREE FLAGS</a:t>
            </a:r>
            <a:r>
              <a:rPr lang="en-US" dirty="0"/>
              <a:t>, JASPER </a:t>
            </a:r>
            <a:r>
              <a:rPr lang="en-US" b="1" dirty="0"/>
              <a:t>JOHNS</a:t>
            </a:r>
            <a:r>
              <a:rPr lang="en-US" dirty="0"/>
              <a:t>, AND </a:t>
            </a:r>
            <a:r>
              <a:rPr lang="en-US" b="1" dirty="0"/>
              <a:t>FLAG</a:t>
            </a:r>
            <a:r>
              <a:rPr lang="en-US" dirty="0"/>
              <a:t>, JASPER </a:t>
            </a:r>
            <a:r>
              <a:rPr lang="en-US" b="1" dirty="0"/>
              <a:t>JOHNS</a:t>
            </a:r>
            <a:r>
              <a:rPr lang="en-US" dirty="0"/>
              <a:t>-BEFORE AND AFTER THE VIETNAM WAR. THIS GUY DID NOTHING ELSE WITH HIS LIFE</a:t>
            </a:r>
          </a:p>
          <a:p>
            <a:endParaRPr lang="en-US" dirty="0"/>
          </a:p>
          <a:p>
            <a:r>
              <a:rPr lang="en-US" dirty="0"/>
              <a:t>REPETITIVE PRODUCTION PROCESS OF WORKS. POP ART INCLUDES IMAGES FROM POP CULTURE TO BE INTENTIONALLY BORING AND BLAND.</a:t>
            </a:r>
          </a:p>
          <a:p>
            <a:endParaRPr lang="en-US" dirty="0"/>
          </a:p>
          <a:p>
            <a:r>
              <a:rPr lang="en-US" dirty="0"/>
              <a:t>ANDY “LITERALLY WEIRD AL” </a:t>
            </a:r>
            <a:r>
              <a:rPr lang="en-US" b="1" dirty="0"/>
              <a:t>WARHOL</a:t>
            </a:r>
            <a:r>
              <a:rPr lang="en-US" b="0" dirty="0"/>
              <a:t>-FROM PITTSBURGH</a:t>
            </a:r>
            <a:r>
              <a:rPr lang="en-US" dirty="0"/>
              <a:t>, CALLED HIS NYC STUDIO </a:t>
            </a:r>
            <a:r>
              <a:rPr lang="en-US" b="1" dirty="0"/>
              <a:t>THE FACTORY.</a:t>
            </a:r>
            <a:r>
              <a:rPr lang="en-US" dirty="0"/>
              <a:t> MADE A BUNCH </a:t>
            </a:r>
            <a:r>
              <a:rPr lang="en-US" b="1" dirty="0"/>
              <a:t>OF CAMPBELL’S SOUP CANS </a:t>
            </a:r>
            <a:r>
              <a:rPr lang="en-US" dirty="0"/>
              <a:t>AND ALSO MANY DEPICTIONS OF MARILYN MONROE (</a:t>
            </a:r>
            <a:r>
              <a:rPr lang="en-US" b="1" dirty="0"/>
              <a:t>MARILYN DIPTYCH</a:t>
            </a:r>
            <a:r>
              <a:rPr lang="en-US" dirty="0"/>
              <a:t>) AND ELVIS. PISSED ON A METAL CANVAS TO PARODY JACK POLLOCK. PAINTED </a:t>
            </a:r>
            <a:r>
              <a:rPr lang="en-US" b="1" dirty="0"/>
              <a:t>SILVER CAR CRASH</a:t>
            </a:r>
            <a:r>
              <a:rPr lang="en-US" dirty="0"/>
              <a:t> AND </a:t>
            </a:r>
            <a:r>
              <a:rPr lang="en-US" b="1" dirty="0"/>
              <a:t>TWELVE ELECTRIC CHAIRS</a:t>
            </a:r>
            <a:r>
              <a:rPr lang="en-US" dirty="0"/>
              <a:t>. HIS FILMS INCLUDE </a:t>
            </a:r>
            <a:r>
              <a:rPr lang="en-US" b="1" dirty="0"/>
              <a:t>EMPIRE</a:t>
            </a:r>
            <a:r>
              <a:rPr lang="en-US" dirty="0"/>
              <a:t> (EIGHT HOURS OF LIVE FOOTAGE OF THE EMPIRE STATE BUILDING) AND </a:t>
            </a:r>
            <a:r>
              <a:rPr lang="en-US" b="1" dirty="0"/>
              <a:t>SLEEP</a:t>
            </a:r>
            <a:r>
              <a:rPr lang="en-US" dirty="0"/>
              <a:t>(SIX HOURS OF A DUDE SLEEPING), BOTH PARODIES AND </a:t>
            </a:r>
            <a:r>
              <a:rPr lang="en-US" b="1" dirty="0"/>
              <a:t>BLOW  JO</a:t>
            </a:r>
            <a:r>
              <a:rPr lang="en-US" dirty="0"/>
              <a:t>B, WHICH IS EXACTLY WHAT IT SOUNDS LIKE .</a:t>
            </a:r>
            <a:r>
              <a:rPr lang="en-US" b="1" dirty="0"/>
              <a:t>SILVER CLOUDS </a:t>
            </a:r>
            <a:r>
              <a:rPr lang="en-US" dirty="0"/>
              <a:t>IS A BUNCH OF METALLIC BALLOONS IN AN EMPTY ROOM. </a:t>
            </a:r>
            <a:r>
              <a:rPr lang="en-US" b="1" dirty="0"/>
              <a:t>EXPLODING PLASTIC INEVITABLE</a:t>
            </a:r>
            <a:r>
              <a:rPr lang="en-US" dirty="0"/>
              <a:t> WAS A SERIES OF HAPPENINGS AT THE FACTORY.</a:t>
            </a:r>
          </a:p>
          <a:p>
            <a:endParaRPr lang="en-US" dirty="0"/>
          </a:p>
          <a:p>
            <a:r>
              <a:rPr lang="en-US" dirty="0"/>
              <a:t>ROY LICHTENSTEIN-MADE COMIC-LIKE PRINTS USING BEN-DAY DOTS. WORKS INCLUDE WHAAM!, DROWNING GIRL, AND LOOK, MICKEY1, IN WHICH DONALD DUCK AND MICKEY ARE FISHING.</a:t>
            </a:r>
          </a:p>
          <a:p>
            <a:endParaRPr lang="en-US" dirty="0"/>
          </a:p>
          <a:p>
            <a:r>
              <a:rPr lang="en-US" dirty="0"/>
              <a:t>JASPER JOHNS-PAINTED SOME AMERICAN FLAGS, LOVER OF RAUSCHENBERG</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ROBERT </a:t>
            </a:r>
            <a:r>
              <a:rPr lang="en-US" b="1" dirty="0"/>
              <a:t>RAUSCHENBERG</a:t>
            </a:r>
            <a:r>
              <a:rPr lang="en-US" dirty="0"/>
              <a:t>-MADE </a:t>
            </a:r>
            <a:r>
              <a:rPr lang="en-US" b="1" dirty="0"/>
              <a:t>COMBINES</a:t>
            </a:r>
            <a:r>
              <a:rPr lang="en-US" dirty="0"/>
              <a:t> SUCH AS CANYON, WHICH INCLUDES A TAXIDERMY EAGLE AND A DANGLING PILLOW</a:t>
            </a:r>
          </a:p>
          <a:p>
            <a:endParaRPr lang="en-US" dirty="0"/>
          </a:p>
          <a:p>
            <a:r>
              <a:rPr lang="en-US" dirty="0"/>
              <a:t>Look, at least it’s better than Jackson </a:t>
            </a:r>
            <a:r>
              <a:rPr lang="en-US" dirty="0" err="1"/>
              <a:t>pollock’s</a:t>
            </a:r>
            <a:r>
              <a:rPr lang="en-US" dirty="0"/>
              <a:t> inane bullshit.</a:t>
            </a:r>
          </a:p>
        </p:txBody>
      </p:sp>
      <p:sp>
        <p:nvSpPr>
          <p:cNvPr id="4" name="Slide Number Placeholder 3"/>
          <p:cNvSpPr>
            <a:spLocks noGrp="1"/>
          </p:cNvSpPr>
          <p:nvPr>
            <p:ph type="sldNum" sz="quarter" idx="5"/>
          </p:nvPr>
        </p:nvSpPr>
        <p:spPr/>
        <p:txBody>
          <a:bodyPr/>
          <a:lstStyle/>
          <a:p>
            <a:fld id="{D1C0536B-9402-4F94-A56C-C8DF2823F05B}" type="slidenum">
              <a:rPr lang="en-US" smtClean="0"/>
              <a:t>35</a:t>
            </a:fld>
            <a:endParaRPr lang="en-US"/>
          </a:p>
        </p:txBody>
      </p:sp>
    </p:spTree>
    <p:extLst>
      <p:ext uri="{BB962C8B-B14F-4D97-AF65-F5344CB8AC3E}">
        <p14:creationId xmlns:p14="http://schemas.microsoft.com/office/powerpoint/2010/main" val="259284526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THESE ARE ALL PEOPLE WHO EITHER DON’T CONFORM TO MOVEMENTS OR WHOSE MOVEMENTS ARE TOO OBSCURE EVEN FOR QUIZ BOWL. </a:t>
            </a:r>
          </a:p>
          <a:p>
            <a:r>
              <a:rPr lang="en-US" dirty="0"/>
              <a:t>JUST MEMORIZE THEIR SINGLE MOST FAMOUS WORK AND GET IT AT THE GIVEAWAY</a:t>
            </a:r>
          </a:p>
        </p:txBody>
      </p:sp>
      <p:sp>
        <p:nvSpPr>
          <p:cNvPr id="4" name="Slide Number Placeholder 3"/>
          <p:cNvSpPr>
            <a:spLocks noGrp="1"/>
          </p:cNvSpPr>
          <p:nvPr>
            <p:ph type="sldNum" sz="quarter" idx="5"/>
          </p:nvPr>
        </p:nvSpPr>
        <p:spPr/>
        <p:txBody>
          <a:bodyPr/>
          <a:lstStyle/>
          <a:p>
            <a:fld id="{D1C0536B-9402-4F94-A56C-C8DF2823F05B}" type="slidenum">
              <a:rPr lang="en-US" smtClean="0"/>
              <a:t>36</a:t>
            </a:fld>
            <a:endParaRPr lang="en-US"/>
          </a:p>
        </p:txBody>
      </p:sp>
    </p:spTree>
    <p:extLst>
      <p:ext uri="{BB962C8B-B14F-4D97-AF65-F5344CB8AC3E}">
        <p14:creationId xmlns:p14="http://schemas.microsoft.com/office/powerpoint/2010/main" val="254579014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TOP LEFT: 	</a:t>
            </a:r>
            <a:r>
              <a:rPr lang="en-US" b="1" dirty="0"/>
              <a:t>BLUE BOY</a:t>
            </a:r>
            <a:r>
              <a:rPr lang="en-US" dirty="0"/>
              <a:t>, THOMAS </a:t>
            </a:r>
            <a:r>
              <a:rPr lang="en-US" b="1" dirty="0"/>
              <a:t>GAINSBOROUGH</a:t>
            </a:r>
          </a:p>
          <a:p>
            <a:r>
              <a:rPr lang="en-US" dirty="0"/>
              <a:t>	</a:t>
            </a:r>
            <a:r>
              <a:rPr lang="en-US" b="1" dirty="0"/>
              <a:t>PINKIE</a:t>
            </a:r>
            <a:r>
              <a:rPr lang="en-US" dirty="0"/>
              <a:t>, THOMAS </a:t>
            </a:r>
            <a:r>
              <a:rPr lang="en-US" b="1" dirty="0"/>
              <a:t>LAWRENCE</a:t>
            </a:r>
          </a:p>
          <a:p>
            <a:r>
              <a:rPr lang="en-US" dirty="0"/>
              <a:t>TOP MIDDLE: </a:t>
            </a:r>
            <a:r>
              <a:rPr lang="en-US" b="1" dirty="0"/>
              <a:t>MR. AND MRS. ANDREWS</a:t>
            </a:r>
            <a:r>
              <a:rPr lang="en-US" dirty="0"/>
              <a:t>, THOMAS </a:t>
            </a:r>
            <a:r>
              <a:rPr lang="en-US" b="1" dirty="0"/>
              <a:t>GAINSBOROUGH</a:t>
            </a:r>
          </a:p>
          <a:p>
            <a:r>
              <a:rPr lang="en-US" dirty="0"/>
              <a:t>TOP RIGHT: </a:t>
            </a:r>
            <a:r>
              <a:rPr lang="en-US" b="1" dirty="0"/>
              <a:t>SARAH SIDDONS AS THE TRAGIC MUSE</a:t>
            </a:r>
            <a:r>
              <a:rPr lang="en-US" dirty="0"/>
              <a:t>, JOSHUA </a:t>
            </a:r>
            <a:r>
              <a:rPr lang="en-US" b="1" dirty="0"/>
              <a:t>REYNOLDS</a:t>
            </a:r>
          </a:p>
          <a:p>
            <a:r>
              <a:rPr lang="en-US" dirty="0"/>
              <a:t>BOTTOM LEFT: </a:t>
            </a:r>
            <a:r>
              <a:rPr lang="en-US" b="1" dirty="0"/>
              <a:t>WATSON AND THE SHARK</a:t>
            </a:r>
            <a:r>
              <a:rPr lang="en-US" dirty="0"/>
              <a:t>, JOHN SINGLETON </a:t>
            </a:r>
            <a:r>
              <a:rPr lang="en-US" b="1" dirty="0"/>
              <a:t>COPLEY</a:t>
            </a:r>
          </a:p>
          <a:p>
            <a:r>
              <a:rPr lang="en-US" dirty="0"/>
              <a:t>BOTTOM RIGHT: </a:t>
            </a:r>
            <a:r>
              <a:rPr lang="en-US" b="1" dirty="0"/>
              <a:t>THE DEATH OF GENERAL WOLFE</a:t>
            </a:r>
            <a:r>
              <a:rPr lang="en-US" dirty="0"/>
              <a:t>, BENJAMIN </a:t>
            </a:r>
            <a:r>
              <a:rPr lang="en-US" b="1" dirty="0"/>
              <a:t>WEST</a:t>
            </a:r>
          </a:p>
          <a:p>
            <a:endParaRPr lang="en-US" dirty="0"/>
          </a:p>
          <a:p>
            <a:r>
              <a:rPr lang="en-US" dirty="0"/>
              <a:t>A BUNCH OF FOPISH BRITS PAINTING EACH OTHER AND TAKING TURNS AT THE HEAD OF THEIR PRECIOUS ACADEMY. NEXT. </a:t>
            </a:r>
          </a:p>
          <a:p>
            <a:endParaRPr lang="en-US" dirty="0"/>
          </a:p>
          <a:p>
            <a:r>
              <a:rPr lang="en-US" dirty="0"/>
              <a:t>JOSHUA </a:t>
            </a:r>
            <a:r>
              <a:rPr lang="en-US" b="1" dirty="0"/>
              <a:t>REYNOLDS</a:t>
            </a:r>
            <a:r>
              <a:rPr lang="en-US" dirty="0"/>
              <a:t>-FOUNDED </a:t>
            </a:r>
            <a:r>
              <a:rPr lang="en-US" b="1" dirty="0"/>
              <a:t>ROYAL ACADEMY OF ARTS</a:t>
            </a:r>
            <a:r>
              <a:rPr lang="en-US" dirty="0"/>
              <a:t>, PAINTED </a:t>
            </a:r>
            <a:r>
              <a:rPr lang="en-US" b="1" dirty="0"/>
              <a:t>SARAH SIDDONS AS THE TRAGIC MUSE, </a:t>
            </a:r>
            <a:r>
              <a:rPr lang="en-US" b="0" dirty="0"/>
              <a:t>A PICTURE OF AN ENGLISH ACTRESS; </a:t>
            </a:r>
            <a:r>
              <a:rPr lang="en-US" dirty="0"/>
              <a:t>PROPONENT OF “</a:t>
            </a:r>
            <a:r>
              <a:rPr lang="en-US" b="1" dirty="0"/>
              <a:t>GRAND STYLE</a:t>
            </a:r>
            <a:r>
              <a:rPr lang="en-US" dirty="0"/>
              <a:t>,” THE IDEA THAT ART SHOULD BE AS PRETENTIOUS AS POSSIBLE</a:t>
            </a:r>
          </a:p>
          <a:p>
            <a:endParaRPr lang="en-US" dirty="0"/>
          </a:p>
          <a:p>
            <a:r>
              <a:rPr lang="en-US" dirty="0"/>
              <a:t>THOMAS </a:t>
            </a:r>
            <a:r>
              <a:rPr lang="en-US" b="1" dirty="0"/>
              <a:t>GAINSBOROUGH-RIVAL OF JOSHUA REYNOLDS</a:t>
            </a:r>
            <a:r>
              <a:rPr lang="en-US" dirty="0"/>
              <a:t> PAINTED </a:t>
            </a:r>
            <a:r>
              <a:rPr lang="en-US" b="1" dirty="0"/>
              <a:t>MR. AND MRS. ANDREWS, </a:t>
            </a:r>
            <a:r>
              <a:rPr lang="en-US" b="0" dirty="0"/>
              <a:t>A LANDSCAPE OF A HOMESTEAD WITH THE TITLE COUPLE;</a:t>
            </a:r>
            <a:r>
              <a:rPr lang="en-US" b="1" dirty="0"/>
              <a:t> </a:t>
            </a:r>
            <a:r>
              <a:rPr lang="en-US" dirty="0"/>
              <a:t>AND </a:t>
            </a:r>
            <a:r>
              <a:rPr lang="en-US" b="1" dirty="0"/>
              <a:t>THE BLUE BOY,</a:t>
            </a:r>
            <a:r>
              <a:rPr lang="en-US" b="0" dirty="0"/>
              <a:t> PROBABLY A PORTRAIT OF JONATHAN BUTTALL, A DANDY LAD ABOUT TOWN</a:t>
            </a:r>
          </a:p>
          <a:p>
            <a:endParaRPr lang="en-US" b="1" dirty="0"/>
          </a:p>
          <a:p>
            <a:r>
              <a:rPr lang="en-US" dirty="0"/>
              <a:t>BENJAMIN </a:t>
            </a:r>
            <a:r>
              <a:rPr lang="en-US" b="1" dirty="0"/>
              <a:t>WEST</a:t>
            </a:r>
            <a:r>
              <a:rPr lang="en-US" dirty="0"/>
              <a:t>-BRITISH AMERICAN, PAINTED </a:t>
            </a:r>
            <a:r>
              <a:rPr lang="en-US" b="1" dirty="0"/>
              <a:t>THE DEATH OF GENERAL WOLFE, </a:t>
            </a:r>
            <a:r>
              <a:rPr lang="en-US" b="0" dirty="0"/>
              <a:t>A PATRIOTIC DEPICTION OF THE </a:t>
            </a:r>
            <a:r>
              <a:rPr lang="en-US" b="1" dirty="0"/>
              <a:t>BATTLE OF THE PLAINS OF ABRAHAM </a:t>
            </a:r>
            <a:r>
              <a:rPr lang="en-US" b="0" dirty="0"/>
              <a:t>(QUEBEC) AND THE PRESIDING </a:t>
            </a:r>
            <a:r>
              <a:rPr lang="en-US" b="1" dirty="0"/>
              <a:t>COMMANDER WHO DIED </a:t>
            </a:r>
            <a:r>
              <a:rPr lang="en-US" b="0" dirty="0"/>
              <a:t>IN THE FRAY OPPOSITE A PENSIVE </a:t>
            </a:r>
            <a:r>
              <a:rPr lang="en-US" b="1" dirty="0"/>
              <a:t>NATIVE AMERICAN MAN</a:t>
            </a:r>
            <a:r>
              <a:rPr lang="en-US" b="0" dirty="0"/>
              <a:t> WITH HIS HAND ON HIS CHIN</a:t>
            </a:r>
            <a:endParaRPr lang="en-US" b="1" dirty="0"/>
          </a:p>
          <a:p>
            <a:endParaRPr lang="en-US" dirty="0"/>
          </a:p>
          <a:p>
            <a:r>
              <a:rPr lang="en-US" dirty="0"/>
              <a:t>JOHN SINGLETON </a:t>
            </a:r>
            <a:r>
              <a:rPr lang="en-US" b="1" dirty="0"/>
              <a:t>COPLEY-WATSON AND THE SHARK</a:t>
            </a:r>
            <a:r>
              <a:rPr lang="en-US" dirty="0"/>
              <a:t>, PORTRAYING THE HARPOONING OF THE TITLE BEAST AND RESCUE OF THE TITLE LAD IN </a:t>
            </a:r>
            <a:r>
              <a:rPr lang="en-US" b="1" dirty="0"/>
              <a:t>HAVANA HARBOR</a:t>
            </a:r>
            <a:r>
              <a:rPr lang="en-US" dirty="0"/>
              <a:t>; PORTRAIT OF PAUL REVERE, BOY WITH A FLYING SQUIRREL</a:t>
            </a:r>
          </a:p>
          <a:p>
            <a:endParaRPr lang="en-US" dirty="0"/>
          </a:p>
          <a:p>
            <a:r>
              <a:rPr lang="en-US" dirty="0"/>
              <a:t>WILLIAM HOGARTH-</a:t>
            </a:r>
            <a:r>
              <a:rPr lang="en-US" b="1" dirty="0"/>
              <a:t>THE RAKE’S PROGRESS </a:t>
            </a:r>
            <a:r>
              <a:rPr lang="en-US" b="0" dirty="0"/>
              <a:t>SERIES, WHICH SHOWS THE DESCENT INTO MADNESS OF A HEDONIST NAMED RAKEWELL;  AND </a:t>
            </a:r>
            <a:r>
              <a:rPr lang="en-US" b="1" dirty="0"/>
              <a:t>MARRIAGE A LA MODE </a:t>
            </a:r>
            <a:r>
              <a:rPr lang="en-US" b="0" dirty="0"/>
              <a:t>SERIES, WHICH SATIRIZED MATRIMONY OF THE TIME</a:t>
            </a:r>
          </a:p>
          <a:p>
            <a:endParaRPr lang="en-US" b="0" dirty="0"/>
          </a:p>
          <a:p>
            <a:r>
              <a:rPr lang="en-US" b="0" dirty="0"/>
              <a:t>THOMAS</a:t>
            </a:r>
            <a:r>
              <a:rPr lang="en-US" b="1" dirty="0"/>
              <a:t> LAWRENCE-PINKIE, </a:t>
            </a:r>
            <a:r>
              <a:rPr lang="en-US" b="0" dirty="0"/>
              <a:t>A PORTRAIT OF A YOUNG GIRL IN PINK. HOW NICE. IT IS BEST KNOWN FOR </a:t>
            </a:r>
            <a:r>
              <a:rPr lang="en-US" b="1" dirty="0"/>
              <a:t>HANGING OPPOSITE THE BLUE BOY </a:t>
            </a:r>
            <a:r>
              <a:rPr lang="en-US" b="0" dirty="0"/>
              <a:t>IN HUNTINGTON LIBRARY IN CALIFORNEE.</a:t>
            </a:r>
            <a:endParaRPr lang="en-US" b="1" dirty="0"/>
          </a:p>
        </p:txBody>
      </p:sp>
      <p:sp>
        <p:nvSpPr>
          <p:cNvPr id="4" name="Slide Number Placeholder 3"/>
          <p:cNvSpPr>
            <a:spLocks noGrp="1"/>
          </p:cNvSpPr>
          <p:nvPr>
            <p:ph type="sldNum" sz="quarter" idx="5"/>
          </p:nvPr>
        </p:nvSpPr>
        <p:spPr/>
        <p:txBody>
          <a:bodyPr/>
          <a:lstStyle/>
          <a:p>
            <a:fld id="{D1C0536B-9402-4F94-A56C-C8DF2823F05B}" type="slidenum">
              <a:rPr lang="en-US" smtClean="0"/>
              <a:t>37</a:t>
            </a:fld>
            <a:endParaRPr lang="en-US"/>
          </a:p>
        </p:txBody>
      </p:sp>
    </p:spTree>
    <p:extLst>
      <p:ext uri="{BB962C8B-B14F-4D97-AF65-F5344CB8AC3E}">
        <p14:creationId xmlns:p14="http://schemas.microsoft.com/office/powerpoint/2010/main" val="120836052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LEFT: 	</a:t>
            </a:r>
            <a:r>
              <a:rPr lang="en-US" b="1" dirty="0"/>
              <a:t>WASHINGTON CROSSING THE DELAWARE</a:t>
            </a:r>
            <a:r>
              <a:rPr lang="en-US" dirty="0"/>
              <a:t>, EMMANUEL </a:t>
            </a:r>
            <a:r>
              <a:rPr lang="en-US" b="1" dirty="0"/>
              <a:t>LEUTZE</a:t>
            </a:r>
          </a:p>
          <a:p>
            <a:r>
              <a:rPr lang="en-US" dirty="0"/>
              <a:t>	</a:t>
            </a:r>
            <a:r>
              <a:rPr lang="en-US" b="1" dirty="0"/>
              <a:t>AMERICAN PROGRESS</a:t>
            </a:r>
            <a:r>
              <a:rPr lang="en-US" dirty="0"/>
              <a:t>, JOHN </a:t>
            </a:r>
            <a:r>
              <a:rPr lang="en-US" b="1" dirty="0"/>
              <a:t>GAST</a:t>
            </a:r>
            <a:r>
              <a:rPr lang="en-US" dirty="0"/>
              <a:t>-THIS IS THE PICTURE IN EVERY MIDDLE SCHOOL HISTORY BOOK’S MANIFEST DESTINY SECTION</a:t>
            </a:r>
          </a:p>
          <a:p>
            <a:r>
              <a:rPr lang="en-US" dirty="0"/>
              <a:t>MIDDLE: </a:t>
            </a:r>
            <a:r>
              <a:rPr lang="en-US" b="1" dirty="0"/>
              <a:t>THE GATES OF HELL</a:t>
            </a:r>
            <a:r>
              <a:rPr lang="en-US" dirty="0"/>
              <a:t>, AUGUSTE </a:t>
            </a:r>
            <a:r>
              <a:rPr lang="en-US" b="1" dirty="0"/>
              <a:t>RODIN</a:t>
            </a:r>
            <a:r>
              <a:rPr lang="en-US" dirty="0"/>
              <a:t>-</a:t>
            </a:r>
            <a:r>
              <a:rPr lang="en-US" b="1" dirty="0"/>
              <a:t>THE THINKER </a:t>
            </a:r>
            <a:r>
              <a:rPr lang="en-US" dirty="0"/>
              <a:t>CAN BE SEEN JUST ABOVE THE DOORS, AND THE TRIO ON TOP ARE </a:t>
            </a:r>
            <a:r>
              <a:rPr lang="en-US" b="1" dirty="0"/>
              <a:t>THE THREE SHADES</a:t>
            </a:r>
            <a:r>
              <a:rPr lang="en-US" dirty="0"/>
              <a:t>	</a:t>
            </a:r>
          </a:p>
          <a:p>
            <a:r>
              <a:rPr lang="en-US" dirty="0"/>
              <a:t>TOP RIGHT: </a:t>
            </a:r>
            <a:r>
              <a:rPr lang="en-US" b="1" dirty="0"/>
              <a:t>THE GREAT WAVE OFF KANAGAWA</a:t>
            </a:r>
            <a:r>
              <a:rPr lang="en-US" dirty="0"/>
              <a:t>, </a:t>
            </a:r>
            <a:r>
              <a:rPr lang="en-US" b="1" dirty="0"/>
              <a:t>HOKUSAI</a:t>
            </a:r>
          </a:p>
          <a:p>
            <a:r>
              <a:rPr lang="en-US" dirty="0"/>
              <a:t>BOTTOM RIGHT: </a:t>
            </a:r>
            <a:r>
              <a:rPr lang="en-US" b="1" dirty="0"/>
              <a:t>THE BURGHERS OF CALAIS</a:t>
            </a:r>
            <a:r>
              <a:rPr lang="en-US" dirty="0"/>
              <a:t>, AUGUSTE </a:t>
            </a:r>
            <a:r>
              <a:rPr lang="en-US" b="1" dirty="0"/>
              <a:t>RODIN-</a:t>
            </a:r>
            <a:r>
              <a:rPr lang="en-US" b="0" dirty="0"/>
              <a:t>SIX GUYS AFTER SURRENDERING TO EDWARD III ABOUT TO BE HANGED</a:t>
            </a:r>
            <a:endParaRPr lang="en-US" b="1" dirty="0"/>
          </a:p>
          <a:p>
            <a:endParaRPr lang="en-US" dirty="0"/>
          </a:p>
          <a:p>
            <a:endParaRPr lang="en-US" dirty="0"/>
          </a:p>
          <a:p>
            <a:r>
              <a:rPr lang="en-US" dirty="0"/>
              <a:t>EMMANUEL </a:t>
            </a:r>
            <a:r>
              <a:rPr lang="en-US" b="1" dirty="0"/>
              <a:t>LEUTZE</a:t>
            </a:r>
            <a:r>
              <a:rPr lang="en-US" dirty="0"/>
              <a:t>-GERMAN-</a:t>
            </a:r>
            <a:r>
              <a:rPr lang="en-US" b="1" dirty="0"/>
              <a:t>WASHINGTON CROSSING THE DELAWARE</a:t>
            </a:r>
          </a:p>
          <a:p>
            <a:endParaRPr lang="en-US" b="1" dirty="0"/>
          </a:p>
          <a:p>
            <a:r>
              <a:rPr lang="en-US" b="0" dirty="0"/>
              <a:t>KATSUSHIKA </a:t>
            </a:r>
            <a:r>
              <a:rPr lang="en-US" b="1" dirty="0"/>
              <a:t>HOKUSAI</a:t>
            </a:r>
            <a:r>
              <a:rPr lang="en-US" dirty="0"/>
              <a:t>-</a:t>
            </a:r>
            <a:r>
              <a:rPr lang="en-US" b="1" dirty="0"/>
              <a:t>UKIYO-E-</a:t>
            </a:r>
            <a:r>
              <a:rPr lang="en-US" b="0" dirty="0"/>
              <a:t>JAPANESE WOODBLOCK PRINTS</a:t>
            </a:r>
            <a:r>
              <a:rPr lang="en-US" dirty="0"/>
              <a:t>-THE JAPANESE ONE </a:t>
            </a:r>
            <a:r>
              <a:rPr lang="en-US" b="1" dirty="0"/>
              <a:t>THE GREAT WAVE OFF KANAGAWA</a:t>
            </a:r>
            <a:r>
              <a:rPr lang="en-US" dirty="0"/>
              <a:t>, THIRTY-SIX </a:t>
            </a:r>
            <a:r>
              <a:rPr lang="en-US" b="1" dirty="0"/>
              <a:t>VIEWS OF MOUNT FUJI</a:t>
            </a:r>
            <a:r>
              <a:rPr lang="en-US" dirty="0"/>
              <a:t>, </a:t>
            </a:r>
            <a:r>
              <a:rPr lang="en-US" b="1" dirty="0"/>
              <a:t>DREAM OF THE FISHERMAN’S WIFE, </a:t>
            </a:r>
            <a:r>
              <a:rPr lang="en-US" b="0" dirty="0"/>
              <a:t>AKA OG HENTAI</a:t>
            </a:r>
            <a:endParaRPr lang="en-US" b="1" dirty="0"/>
          </a:p>
          <a:p>
            <a:endParaRPr lang="en-US" b="1" dirty="0"/>
          </a:p>
          <a:p>
            <a:r>
              <a:rPr lang="en-US" dirty="0"/>
              <a:t>AUGUSTE </a:t>
            </a:r>
            <a:r>
              <a:rPr lang="en-US" b="1" dirty="0"/>
              <a:t>RODIN</a:t>
            </a:r>
            <a:r>
              <a:rPr lang="en-US" dirty="0"/>
              <a:t>-FRENCH SCULPTOR-</a:t>
            </a:r>
            <a:r>
              <a:rPr lang="en-US" b="1" dirty="0"/>
              <a:t>, THE GATES OF HELL</a:t>
            </a:r>
            <a:r>
              <a:rPr lang="en-US" dirty="0"/>
              <a:t>,  A MASSIVE SET OF BRONZE DOORS INSPIRED BY </a:t>
            </a:r>
            <a:r>
              <a:rPr lang="en-US" b="1" dirty="0"/>
              <a:t>DANTE’S INFERNO </a:t>
            </a:r>
            <a:r>
              <a:rPr lang="en-US" dirty="0"/>
              <a:t>THAT INCLUDES SEVERAL SMALLER SCULPTURES, MANY OF WHICH WOULD BE SCULPTED AS INDEPENDENT WORKS BY RODIN, INCLUDING </a:t>
            </a:r>
            <a:r>
              <a:rPr lang="en-US" b="1" dirty="0"/>
              <a:t>THE THINKER</a:t>
            </a:r>
            <a:r>
              <a:rPr lang="en-US" dirty="0"/>
              <a:t>, </a:t>
            </a:r>
            <a:r>
              <a:rPr lang="en-US" b="1" dirty="0"/>
              <a:t>UGOLINO AND HIS CHILDREN</a:t>
            </a:r>
            <a:r>
              <a:rPr lang="en-US" b="0" dirty="0"/>
              <a:t>(A GUY WHO JUST COULDN’T RESIST SNACKING ON THE CORPSES OF HIS STARVED CHILDREN),</a:t>
            </a:r>
            <a:r>
              <a:rPr lang="en-US" dirty="0"/>
              <a:t> </a:t>
            </a:r>
            <a:r>
              <a:rPr lang="en-US" b="1" dirty="0"/>
              <a:t>THE KISS</a:t>
            </a:r>
            <a:r>
              <a:rPr lang="en-US" dirty="0"/>
              <a:t>, AND </a:t>
            </a:r>
            <a:r>
              <a:rPr lang="en-US" b="1" dirty="0"/>
              <a:t>FUGIT AMOR</a:t>
            </a:r>
            <a:r>
              <a:rPr lang="en-US" b="0" dirty="0"/>
              <a:t>(THESE LAST TWO DEPICT </a:t>
            </a:r>
            <a:r>
              <a:rPr lang="en-US" b="1" dirty="0"/>
              <a:t>PAOLO AND FRANCESCA </a:t>
            </a:r>
            <a:r>
              <a:rPr lang="en-US" b="0" dirty="0"/>
              <a:t>FROM THE DIVINE COMEDY AMOROUSLY MINGLED);</a:t>
            </a:r>
            <a:r>
              <a:rPr lang="en-US" dirty="0"/>
              <a:t> </a:t>
            </a:r>
            <a:r>
              <a:rPr lang="en-US" b="1" dirty="0"/>
              <a:t>THE BURGHERS OF CALAIS</a:t>
            </a:r>
            <a:r>
              <a:rPr lang="en-US" dirty="0"/>
              <a:t>, WHICH SHOWS </a:t>
            </a:r>
            <a:r>
              <a:rPr lang="en-US" b="1" dirty="0"/>
              <a:t>SIX LOSERS </a:t>
            </a:r>
            <a:r>
              <a:rPr lang="en-US" dirty="0"/>
              <a:t>OF THE HUNDRED YEARS WAR WITH </a:t>
            </a:r>
            <a:r>
              <a:rPr lang="en-US" b="1" dirty="0"/>
              <a:t>NOOSES AROUND THEIR NECKS</a:t>
            </a:r>
            <a:r>
              <a:rPr lang="en-US" dirty="0"/>
              <a:t>, EXECUTION IMMENENT; </a:t>
            </a:r>
            <a:r>
              <a:rPr lang="en-US" b="1" dirty="0"/>
              <a:t>THE AGE OF BRONZE</a:t>
            </a:r>
            <a:r>
              <a:rPr lang="en-US" dirty="0"/>
              <a:t>, </a:t>
            </a:r>
            <a:r>
              <a:rPr lang="en-US" b="1" dirty="0"/>
              <a:t>THE WALKING MAN</a:t>
            </a:r>
          </a:p>
        </p:txBody>
      </p:sp>
      <p:sp>
        <p:nvSpPr>
          <p:cNvPr id="4" name="Slide Number Placeholder 3"/>
          <p:cNvSpPr>
            <a:spLocks noGrp="1"/>
          </p:cNvSpPr>
          <p:nvPr>
            <p:ph type="sldNum" sz="quarter" idx="5"/>
          </p:nvPr>
        </p:nvSpPr>
        <p:spPr/>
        <p:txBody>
          <a:bodyPr/>
          <a:lstStyle/>
          <a:p>
            <a:fld id="{D1C0536B-9402-4F94-A56C-C8DF2823F05B}" type="slidenum">
              <a:rPr lang="en-US" smtClean="0"/>
              <a:t>38</a:t>
            </a:fld>
            <a:endParaRPr lang="en-US"/>
          </a:p>
        </p:txBody>
      </p:sp>
    </p:spTree>
    <p:extLst>
      <p:ext uri="{BB962C8B-B14F-4D97-AF65-F5344CB8AC3E}">
        <p14:creationId xmlns:p14="http://schemas.microsoft.com/office/powerpoint/2010/main" val="185780734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LEFT: THE </a:t>
            </a:r>
            <a:r>
              <a:rPr lang="en-US" b="1" dirty="0"/>
              <a:t>BRONCO BUSTER</a:t>
            </a:r>
            <a:r>
              <a:rPr lang="en-US" dirty="0"/>
              <a:t>, FREDERIC </a:t>
            </a:r>
            <a:r>
              <a:rPr lang="en-US" b="1" dirty="0"/>
              <a:t>REMINGTON-I</a:t>
            </a:r>
            <a:r>
              <a:rPr lang="en-US" dirty="0"/>
              <a:t>T’S A COWBOY</a:t>
            </a:r>
          </a:p>
          <a:p>
            <a:r>
              <a:rPr lang="en-US" dirty="0"/>
              <a:t>MIDDLE LEFT: </a:t>
            </a:r>
            <a:r>
              <a:rPr lang="en-US" b="1" dirty="0"/>
              <a:t>PORTRAIT OF MADAME X, </a:t>
            </a:r>
            <a:r>
              <a:rPr lang="en-US" dirty="0"/>
              <a:t>JOHN SINGER </a:t>
            </a:r>
            <a:r>
              <a:rPr lang="en-US" b="1" dirty="0"/>
              <a:t>SARGENT</a:t>
            </a:r>
          </a:p>
          <a:p>
            <a:r>
              <a:rPr lang="en-US" b="0" dirty="0"/>
              <a:t>MIDDLE:</a:t>
            </a:r>
            <a:r>
              <a:rPr lang="en-US" b="1" dirty="0"/>
              <a:t> NOCTURNE IN BLACK AND GOLD: THE FALLING ROCKET, </a:t>
            </a:r>
            <a:r>
              <a:rPr lang="en-US" b="0" dirty="0"/>
              <a:t>JAMES </a:t>
            </a:r>
            <a:r>
              <a:rPr lang="en-US" b="1" dirty="0"/>
              <a:t>WHISTLER</a:t>
            </a:r>
          </a:p>
          <a:p>
            <a:r>
              <a:rPr lang="en-US" dirty="0"/>
              <a:t>TOP RIGHT: </a:t>
            </a:r>
            <a:r>
              <a:rPr lang="en-US" b="1" dirty="0"/>
              <a:t>WHISTLER’S MOTHER </a:t>
            </a:r>
            <a:r>
              <a:rPr lang="en-US" dirty="0"/>
              <a:t>(</a:t>
            </a:r>
            <a:r>
              <a:rPr lang="en-US" b="1" dirty="0"/>
              <a:t>ARRANGEMENT IN GRAY AND BLACK NO. 1</a:t>
            </a:r>
            <a:r>
              <a:rPr lang="en-US" dirty="0"/>
              <a:t>), JAMES </a:t>
            </a:r>
            <a:r>
              <a:rPr lang="en-US" b="1" dirty="0"/>
              <a:t>WHISTLER-</a:t>
            </a:r>
            <a:r>
              <a:rPr lang="en-US" dirty="0"/>
              <a:t>SHOWS THE PAINTERS MOTHER </a:t>
            </a:r>
            <a:r>
              <a:rPr lang="en-US" b="1" dirty="0"/>
              <a:t>ABIGAIL</a:t>
            </a:r>
          </a:p>
          <a:p>
            <a:r>
              <a:rPr lang="en-US" dirty="0"/>
              <a:t>BOTTOM RIGHT: </a:t>
            </a:r>
            <a:r>
              <a:rPr lang="en-US" b="1" dirty="0"/>
              <a:t>THE GULF STREAM</a:t>
            </a:r>
            <a:r>
              <a:rPr lang="en-US" dirty="0"/>
              <a:t>, WINSLOW </a:t>
            </a:r>
            <a:r>
              <a:rPr lang="en-US" b="1" dirty="0"/>
              <a:t>HOMER</a:t>
            </a:r>
          </a:p>
          <a:p>
            <a:endParaRPr lang="en-US" dirty="0"/>
          </a:p>
          <a:p>
            <a:r>
              <a:rPr lang="en-US" dirty="0"/>
              <a:t>JAMES </a:t>
            </a:r>
            <a:r>
              <a:rPr lang="en-US" b="1" dirty="0"/>
              <a:t>WHISTLER</a:t>
            </a:r>
            <a:r>
              <a:rPr lang="en-US" dirty="0"/>
              <a:t>-”ART FOR ART’S SAKE” MOVEMENT-</a:t>
            </a:r>
            <a:r>
              <a:rPr lang="en-US" b="1" dirty="0"/>
              <a:t>NOCTURNE IN BLACK AND GOLD: </a:t>
            </a:r>
            <a:r>
              <a:rPr lang="en-US" dirty="0"/>
              <a:t>THE FALLING ROCKET, ONE OF HIS “NOCTURNES,” A MUSICAL TERM WHISTLER APPLIED TO HIS NIGHT SCENES; THIS IS THE PAINTING THAT TRIGGERED THE LAWSUIT </a:t>
            </a:r>
            <a:r>
              <a:rPr lang="en-US" b="1" dirty="0"/>
              <a:t>ARRANGEMENT IN GREY AND BLACK  NO. 1</a:t>
            </a:r>
            <a:r>
              <a:rPr lang="en-US" dirty="0"/>
              <a:t>(</a:t>
            </a:r>
            <a:r>
              <a:rPr lang="en-US" b="0" dirty="0"/>
              <a:t>OR </a:t>
            </a:r>
            <a:r>
              <a:rPr lang="en-US" b="1" dirty="0"/>
              <a:t>WHISTLER’S MOTHER</a:t>
            </a:r>
            <a:r>
              <a:rPr lang="en-US" dirty="0"/>
              <a:t>); RECEIVED ONE FARTHING IN A LIBEL SUIT AFTER BEING ACCUSED OF “</a:t>
            </a:r>
            <a:r>
              <a:rPr lang="en-US" b="1" dirty="0"/>
              <a:t>THROWING A POT OF PAINT IN THE PUBLIC’S FACE</a:t>
            </a:r>
            <a:r>
              <a:rPr lang="en-US" dirty="0"/>
              <a:t>” BY CRITIC JOHN RUSKIN</a:t>
            </a:r>
          </a:p>
          <a:p>
            <a:endParaRPr lang="en-US" dirty="0"/>
          </a:p>
          <a:p>
            <a:r>
              <a:rPr lang="en-US" dirty="0"/>
              <a:t>WINSLOW </a:t>
            </a:r>
            <a:r>
              <a:rPr lang="en-US" b="1" dirty="0"/>
              <a:t>HOMER</a:t>
            </a:r>
            <a:r>
              <a:rPr lang="en-US" dirty="0"/>
              <a:t>-</a:t>
            </a:r>
            <a:r>
              <a:rPr lang="en-US" b="1" dirty="0"/>
              <a:t>BREEZING UP</a:t>
            </a:r>
            <a:r>
              <a:rPr lang="en-US" dirty="0"/>
              <a:t>, WHICH SHOWS THREE BOYS AND A MAN IN THE </a:t>
            </a:r>
            <a:r>
              <a:rPr lang="en-US" b="1" dirty="0"/>
              <a:t>CATBOAT “GLOUCESTER</a:t>
            </a:r>
            <a:r>
              <a:rPr lang="en-US" dirty="0"/>
              <a:t>”;</a:t>
            </a:r>
            <a:r>
              <a:rPr lang="en-US" b="1" dirty="0"/>
              <a:t>THE GULF STREAM</a:t>
            </a:r>
            <a:r>
              <a:rPr lang="en-US" dirty="0"/>
              <a:t>, WHICH SHOWS A LONE </a:t>
            </a:r>
            <a:r>
              <a:rPr lang="en-US" b="1" dirty="0"/>
              <a:t>BLACK MAN </a:t>
            </a:r>
            <a:r>
              <a:rPr lang="en-US" dirty="0"/>
              <a:t>IN ROUGH WATERS INFESTED WITH </a:t>
            </a:r>
            <a:r>
              <a:rPr lang="en-US" b="1" dirty="0"/>
              <a:t>SHARKS</a:t>
            </a:r>
            <a:r>
              <a:rPr lang="en-US" dirty="0"/>
              <a:t>; HOMER WAS A “</a:t>
            </a:r>
            <a:r>
              <a:rPr lang="en-US" b="1" dirty="0"/>
              <a:t>CIVIL WAR CORRESPONDENT</a:t>
            </a:r>
            <a:r>
              <a:rPr lang="en-US" dirty="0"/>
              <a:t>”</a:t>
            </a:r>
          </a:p>
          <a:p>
            <a:br>
              <a:rPr lang="en-US" dirty="0"/>
            </a:br>
            <a:r>
              <a:rPr lang="en-US" dirty="0"/>
              <a:t>JOHN SINGER </a:t>
            </a:r>
            <a:r>
              <a:rPr lang="en-US" b="1" dirty="0"/>
              <a:t>SARGENT-PORTRAIT OF MADAME X, </a:t>
            </a:r>
            <a:r>
              <a:rPr lang="en-US" b="0" dirty="0"/>
              <a:t>PORTRAIT OF VIRGINIE GAUTREAU IN BLACK WITH VERY PALE SKIN; </a:t>
            </a:r>
            <a:r>
              <a:rPr lang="en-US" b="1" dirty="0"/>
              <a:t> CARNATION, LILY, LILY, ROSE</a:t>
            </a:r>
            <a:r>
              <a:rPr lang="en-US" dirty="0"/>
              <a:t>, </a:t>
            </a:r>
            <a:r>
              <a:rPr lang="en-US" b="1" dirty="0"/>
              <a:t>THE DAUGHTERS OF EDWARD DARLEY BOIT</a:t>
            </a:r>
            <a:r>
              <a:rPr lang="en-US" dirty="0"/>
              <a:t>; THOSE LAST TWO DEPICT YOUNG GIRLS, THE FORMER IN A GARDEN WITH PAPER LANTERNS, THE LATTER IN A PARIS APARTMENT</a:t>
            </a:r>
          </a:p>
          <a:p>
            <a:endParaRPr lang="en-US" dirty="0"/>
          </a:p>
          <a:p>
            <a:r>
              <a:rPr lang="en-US" dirty="0"/>
              <a:t>FREDERIC </a:t>
            </a:r>
            <a:r>
              <a:rPr lang="en-US" b="1" dirty="0"/>
              <a:t>REMINGTON</a:t>
            </a:r>
            <a:r>
              <a:rPr lang="en-US" dirty="0"/>
              <a:t>-AMERICAN </a:t>
            </a:r>
            <a:r>
              <a:rPr lang="en-US" b="1" dirty="0"/>
              <a:t>WEST-THE BRONCO BUSTER</a:t>
            </a:r>
            <a:r>
              <a:rPr lang="en-US" dirty="0"/>
              <a:t>-IT’S A COWBOY</a:t>
            </a:r>
          </a:p>
        </p:txBody>
      </p:sp>
      <p:sp>
        <p:nvSpPr>
          <p:cNvPr id="4" name="Slide Number Placeholder 3"/>
          <p:cNvSpPr>
            <a:spLocks noGrp="1"/>
          </p:cNvSpPr>
          <p:nvPr>
            <p:ph type="sldNum" sz="quarter" idx="5"/>
          </p:nvPr>
        </p:nvSpPr>
        <p:spPr/>
        <p:txBody>
          <a:bodyPr/>
          <a:lstStyle/>
          <a:p>
            <a:fld id="{D1C0536B-9402-4F94-A56C-C8DF2823F05B}" type="slidenum">
              <a:rPr lang="en-US" smtClean="0"/>
              <a:t>39</a:t>
            </a:fld>
            <a:endParaRPr lang="en-US"/>
          </a:p>
        </p:txBody>
      </p:sp>
    </p:spTree>
    <p:extLst>
      <p:ext uri="{BB962C8B-B14F-4D97-AF65-F5344CB8AC3E}">
        <p14:creationId xmlns:p14="http://schemas.microsoft.com/office/powerpoint/2010/main" val="10429517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PAINTINGS IN </a:t>
            </a:r>
            <a:r>
              <a:rPr lang="en-US" b="1" dirty="0"/>
              <a:t>MANNERIST</a:t>
            </a:r>
            <a:r>
              <a:rPr lang="en-US" dirty="0"/>
              <a:t> STYLE:</a:t>
            </a:r>
          </a:p>
          <a:p>
            <a:r>
              <a:rPr lang="en-US" b="1" dirty="0"/>
              <a:t>CONTRAPPOSTO</a:t>
            </a:r>
            <a:r>
              <a:rPr lang="en-US" dirty="0"/>
              <a:t>-AKA </a:t>
            </a:r>
            <a:r>
              <a:rPr lang="en-US" b="1" dirty="0"/>
              <a:t>FIGURA SERPENTINATA</a:t>
            </a:r>
            <a:r>
              <a:rPr lang="en-US" dirty="0"/>
              <a:t>*-BODIES OF SUBJECTS ARE IN CONTORTED POSITIONS TO ADD DYNAMIC ELEMENT</a:t>
            </a:r>
          </a:p>
          <a:p>
            <a:r>
              <a:rPr lang="en-US" b="1" dirty="0"/>
              <a:t>SFUMATO</a:t>
            </a:r>
            <a:r>
              <a:rPr lang="en-US" dirty="0"/>
              <a:t>-SMOOTHED BLENDING OF LINES BETWEEN DIFFERENT COLORS </a:t>
            </a:r>
          </a:p>
          <a:p>
            <a:r>
              <a:rPr lang="en-US" b="1" dirty="0"/>
              <a:t>CHIAROSCURO</a:t>
            </a:r>
            <a:r>
              <a:rPr lang="en-US" dirty="0"/>
              <a:t>-LIGHT/DARK CONTRAST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SWOLEBOIS- EXAGGERATED MUSCULATURE (ESPECIALLY THE IGNUDI OF THE SISTENE CHAPEL), AS WELL AS OTHER VARIOUS BODILY DISTORTIONS</a:t>
            </a:r>
          </a:p>
          <a:p>
            <a:r>
              <a:rPr lang="en-US" b="1" dirty="0"/>
              <a:t>VENETIAN SCHOOL-</a:t>
            </a:r>
            <a:r>
              <a:rPr lang="en-US" b="0" dirty="0"/>
              <a:t>LINEAGE OF RENAISSANCE PAINTERS FROM VENICE, INCLUDING TINTORETTO, TITIAN, GIORGIONE, BELLINI, VERONESE</a:t>
            </a:r>
          </a:p>
          <a:p>
            <a:endParaRPr lang="en-US" b="0" dirty="0"/>
          </a:p>
          <a:p>
            <a:endParaRPr lang="en-US" b="1" dirty="0"/>
          </a:p>
          <a:p>
            <a:endParaRPr lang="en-US" dirty="0"/>
          </a:p>
          <a:p>
            <a:r>
              <a:rPr lang="en-US" b="0" dirty="0"/>
              <a:t>TOP LEFT:</a:t>
            </a:r>
            <a:r>
              <a:rPr lang="en-US" b="1" dirty="0"/>
              <a:t>PARMIGIANINO-MADONNA WITH THE LONG NECK-</a:t>
            </a:r>
            <a:r>
              <a:rPr lang="en-US" dirty="0"/>
              <a:t>OBSERVE THE MASSIVE, CONTORTED BABY JESUS IN HER LAP; OH YEAH, AND SHE’S GOT A LONG NECK</a:t>
            </a:r>
          </a:p>
          <a:p>
            <a:endParaRPr lang="en-US" dirty="0"/>
          </a:p>
          <a:p>
            <a:r>
              <a:rPr lang="en-US" dirty="0"/>
              <a:t>TOP RIGHT: </a:t>
            </a:r>
            <a:r>
              <a:rPr lang="en-US" b="1" dirty="0"/>
              <a:t>SALT CELLAR </a:t>
            </a:r>
            <a:r>
              <a:rPr lang="en-US" dirty="0"/>
              <a:t>OF FRANCIS I VALOIS, BENVENUTO </a:t>
            </a:r>
            <a:r>
              <a:rPr lang="en-US" b="1" dirty="0"/>
              <a:t>CELLINI, </a:t>
            </a:r>
            <a:r>
              <a:rPr lang="en-US" b="0" dirty="0"/>
              <a:t>TWO GOLD FIGURINES, A MALE ALLEGORY OF THE SEA FOR SALT, A FEMALE ALLEGORY OF EARTH FOR PEPPER. YEP, THIS IS AN OPULENT SALT SHAKER.</a:t>
            </a:r>
            <a:endParaRPr lang="en-US" b="1" dirty="0"/>
          </a:p>
          <a:p>
            <a:endParaRPr lang="en-US" dirty="0"/>
          </a:p>
          <a:p>
            <a:r>
              <a:rPr lang="en-US" b="1" dirty="0"/>
              <a:t> </a:t>
            </a:r>
            <a:r>
              <a:rPr lang="en-US" b="0" dirty="0"/>
              <a:t>FAR RIGHT:</a:t>
            </a:r>
            <a:r>
              <a:rPr lang="en-US" b="1" dirty="0"/>
              <a:t>SELF-PORTRAIT IN CONVEX MIRROR, PARMIGIANINO-</a:t>
            </a:r>
            <a:r>
              <a:rPr lang="en-US" b="0" dirty="0"/>
              <a:t>THE FIRST SELFIE IN RECORDED HISTORY</a:t>
            </a:r>
            <a:endParaRPr lang="en-US" b="1" dirty="0"/>
          </a:p>
          <a:p>
            <a:endParaRPr lang="en-US" dirty="0"/>
          </a:p>
          <a:p>
            <a:r>
              <a:rPr lang="en-US" b="0" dirty="0"/>
              <a:t>TOP MIDDLE: </a:t>
            </a:r>
            <a:r>
              <a:rPr lang="en-US" b="1" dirty="0"/>
              <a:t>BRONZINO-(ALLEGORY OF) VENUS, CUPID, FOLLY, AND TIME</a:t>
            </a:r>
            <a:r>
              <a:rPr lang="en-US" dirty="0"/>
              <a:t>-VENUS AND CUPID GETTING INCESTUOUSLY TANGLED (SERIOUSLY, LOOK AT HOW TWISTED CUPID’S BACK LOOKS) AS A PUTTO PREPARES TO SHOWER THEM WITH FLOWER PETALS; TIME IS THE BEARDED MAN ON THE RIGHT WITH AN HOURGLASS ABOVE HIM; ON THE FAR LEFT, YOU CAN SEE AN EXTREMELY DISGUSTED FIGURE HOWLING-THEORIZED TO BE EITHER JELOUSY, SYPHILIS, OR JEALOUS SYPHILIS. OR SYPHILITIC JEALOUSY? THE DEBATE CONTINUES. </a:t>
            </a:r>
          </a:p>
          <a:p>
            <a:endParaRPr lang="en-US" dirty="0"/>
          </a:p>
          <a:p>
            <a:r>
              <a:rPr lang="en-US" b="0" dirty="0"/>
              <a:t>LOWER LEFT: </a:t>
            </a:r>
            <a:r>
              <a:rPr lang="en-US" b="1" dirty="0"/>
              <a:t>THE TEMPEST, GIORGIONE-</a:t>
            </a:r>
            <a:r>
              <a:rPr lang="en-US" dirty="0"/>
              <a:t>PROBABLY THE FIRST LANDSCAPE PAINTING</a:t>
            </a:r>
          </a:p>
          <a:p>
            <a:endParaRPr lang="en-US" dirty="0"/>
          </a:p>
          <a:p>
            <a:r>
              <a:rPr lang="en-US" b="0" dirty="0"/>
              <a:t>UNDER TEXT: </a:t>
            </a:r>
            <a:r>
              <a:rPr lang="en-US" b="1" dirty="0"/>
              <a:t>SLEEPING VENUS, GIORGIONE</a:t>
            </a:r>
            <a:r>
              <a:rPr lang="en-US" dirty="0"/>
              <a:t>-LOOKS SUSPICIOUSLY SIMILAR TO TITIAN’S VENUS OF URBINO, BELIEVED TO HAVE BEEN COMPLETED BY TITIAN AFTER GIORGIONE’S DEATH</a:t>
            </a:r>
          </a:p>
          <a:p>
            <a:endParaRPr lang="en-US" dirty="0"/>
          </a:p>
          <a:p>
            <a:r>
              <a:rPr lang="en-US" b="0" dirty="0"/>
              <a:t>BOTTOM MIDDLE: </a:t>
            </a:r>
            <a:r>
              <a:rPr lang="en-US" b="1" dirty="0"/>
              <a:t>THE ORIGIN OF THE MILKY WAY, TINTORETTO</a:t>
            </a:r>
            <a:r>
              <a:rPr lang="en-US" dirty="0"/>
              <a:t>-SHOWS HERACLES SUCKLING AT HERA’S TEAT WHILE IN THE ARMS OF ATHENA; BE CAREFUL HERE, </a:t>
            </a:r>
            <a:r>
              <a:rPr lang="en-US" b="1" dirty="0"/>
              <a:t>RUBENS </a:t>
            </a:r>
            <a:r>
              <a:rPr lang="en-US" dirty="0"/>
              <a:t>ALSO DID A VERSION OF THIS PAINTING, BUT USUALLY IT IS ASSOCIATED WITH  THE EQUIVALENT ROMAN GODS</a:t>
            </a:r>
          </a:p>
          <a:p>
            <a:r>
              <a:rPr lang="en-US" dirty="0"/>
              <a:t>SPEAKING OF CONFUSION, THE OTHER </a:t>
            </a:r>
            <a:r>
              <a:rPr lang="en-US" b="1" dirty="0"/>
              <a:t>TINTORETTO</a:t>
            </a:r>
            <a:r>
              <a:rPr lang="en-US" dirty="0"/>
              <a:t> WORK THAT COMES UP IS HIS DIAGONAL VIEW OF </a:t>
            </a:r>
            <a:r>
              <a:rPr lang="en-US" b="1" dirty="0"/>
              <a:t>THE LAST SUPPER(</a:t>
            </a:r>
            <a:r>
              <a:rPr lang="en-US" dirty="0"/>
              <a:t>NOT PICTURED). MUCH ORIGINAL, TINTORETTO.</a:t>
            </a:r>
          </a:p>
          <a:p>
            <a:endParaRPr lang="en-US" dirty="0"/>
          </a:p>
          <a:p>
            <a:r>
              <a:rPr lang="en-US" b="1" dirty="0"/>
              <a:t>MICHELANGELO</a:t>
            </a:r>
            <a:r>
              <a:rPr lang="en-US" dirty="0"/>
              <a:t>-MARBLE </a:t>
            </a:r>
            <a:r>
              <a:rPr lang="en-US" b="1" dirty="0"/>
              <a:t>DAVID</a:t>
            </a:r>
            <a:r>
              <a:rPr lang="en-US" dirty="0"/>
              <a:t>, </a:t>
            </a:r>
            <a:r>
              <a:rPr lang="en-US" b="1" dirty="0"/>
              <a:t>PIETA</a:t>
            </a:r>
            <a:r>
              <a:rPr lang="en-US" dirty="0"/>
              <a:t>(MARY CRADLING CHRIST), </a:t>
            </a:r>
            <a:r>
              <a:rPr lang="en-US" b="1" dirty="0"/>
              <a:t>SISTENE CHAPEL </a:t>
            </a:r>
            <a:r>
              <a:rPr lang="en-US" dirty="0"/>
              <a:t>FRESCOES, (</a:t>
            </a:r>
            <a:r>
              <a:rPr lang="en-US" b="1" dirty="0"/>
              <a:t>THE CREATION OF ADAM</a:t>
            </a:r>
            <a:r>
              <a:rPr lang="en-US" dirty="0"/>
              <a:t>, </a:t>
            </a:r>
            <a:r>
              <a:rPr lang="en-US" b="1" dirty="0"/>
              <a:t>THE LAST JUDGMENT</a:t>
            </a:r>
            <a:r>
              <a:rPr lang="en-US" dirty="0"/>
              <a:t>, IGNUDI)</a:t>
            </a:r>
          </a:p>
          <a:p>
            <a:endParaRPr lang="en-US" dirty="0"/>
          </a:p>
          <a:p>
            <a:r>
              <a:rPr lang="en-US" b="1" dirty="0"/>
              <a:t>LEONARDO</a:t>
            </a:r>
            <a:r>
              <a:rPr lang="en-US" dirty="0"/>
              <a:t> DA VINCI-</a:t>
            </a:r>
            <a:r>
              <a:rPr lang="en-US" b="1" dirty="0"/>
              <a:t>MONA LISA</a:t>
            </a:r>
            <a:r>
              <a:rPr lang="en-US" dirty="0"/>
              <a:t>, </a:t>
            </a:r>
            <a:r>
              <a:rPr lang="en-US" b="1" dirty="0"/>
              <a:t>THE LAST SUPPER</a:t>
            </a:r>
            <a:r>
              <a:rPr lang="en-US" dirty="0"/>
              <a:t>, </a:t>
            </a:r>
            <a:r>
              <a:rPr lang="en-US" b="1" dirty="0"/>
              <a:t>VITRUVIAN  MAN</a:t>
            </a:r>
            <a:r>
              <a:rPr lang="en-US" dirty="0"/>
              <a:t>, </a:t>
            </a:r>
            <a:r>
              <a:rPr lang="en-US" b="1" dirty="0"/>
              <a:t>PORTRAIT OF GINEVRA DA BENCI, LADY WITH AN ERMINE</a:t>
            </a:r>
            <a:r>
              <a:rPr lang="en-US" dirty="0"/>
              <a:t>, </a:t>
            </a:r>
            <a:r>
              <a:rPr lang="en-US" b="1" dirty="0"/>
              <a:t>THE BATTLE OF ANGHIARI-</a:t>
            </a:r>
            <a:r>
              <a:rPr lang="en-US" b="0" dirty="0"/>
              <a:t>A FAMOUSLY LOST PORTRAYAL OF A SPAT BETWEEN ITALIAN CITY-STATES</a:t>
            </a:r>
          </a:p>
          <a:p>
            <a:endParaRPr lang="en-US" b="0" dirty="0"/>
          </a:p>
          <a:p>
            <a:r>
              <a:rPr lang="en-US" b="1" dirty="0"/>
              <a:t>EL GRECO</a:t>
            </a:r>
            <a:r>
              <a:rPr lang="en-US" b="0" dirty="0"/>
              <a:t>-OR DOMENIKOS THEOTOKOPOULOS-PAINTED THE </a:t>
            </a:r>
            <a:r>
              <a:rPr lang="en-US" b="1" dirty="0"/>
              <a:t>BURIAL OF COUNT ORGAZ</a:t>
            </a:r>
            <a:r>
              <a:rPr lang="en-US" b="0" dirty="0"/>
              <a:t>, WHICH IS DIVIDED INTO </a:t>
            </a:r>
            <a:r>
              <a:rPr lang="en-US" b="1" dirty="0"/>
              <a:t>EARTHLY</a:t>
            </a:r>
            <a:r>
              <a:rPr lang="en-US" b="0" dirty="0"/>
              <a:t> (IN WHICH GOLD ROBED SAINTS BURY THE TITLE NOBLE WHILE A CROWD (INCLUDING </a:t>
            </a:r>
            <a:r>
              <a:rPr lang="en-US" b="1" dirty="0"/>
              <a:t>EL GRECO AND HIS SON </a:t>
            </a:r>
            <a:r>
              <a:rPr lang="en-US" b="0" dirty="0"/>
              <a:t>HOLDING A SIGNED </a:t>
            </a:r>
            <a:r>
              <a:rPr lang="en-US" b="1" dirty="0"/>
              <a:t>HANDKERCHIEF</a:t>
            </a:r>
            <a:r>
              <a:rPr lang="en-US" b="0" dirty="0"/>
              <a:t>) WATCHES) AND </a:t>
            </a:r>
            <a:r>
              <a:rPr lang="en-US" b="1" dirty="0"/>
              <a:t>HEAVENLY</a:t>
            </a:r>
            <a:r>
              <a:rPr lang="en-US" b="0" dirty="0"/>
              <a:t> (THE USUAL SUSPECTS WELCOME THE COUNT TO HEAVEN) PORTIONS; 	</a:t>
            </a:r>
            <a:r>
              <a:rPr lang="en-US" b="1" dirty="0"/>
              <a:t>A VIEW OF TOLEDO</a:t>
            </a:r>
            <a:r>
              <a:rPr lang="en-US" b="0" dirty="0"/>
              <a:t>, A LANDSCAPE OF THE TITLE SPANISH TOWN ON THE TAGUS WITH A FAMOUSLY CLOUDY SKY; AND </a:t>
            </a:r>
            <a:r>
              <a:rPr lang="en-US" b="1" dirty="0"/>
              <a:t>THE OPENING OF THE FIFTH SEAL, </a:t>
            </a:r>
            <a:r>
              <a:rPr lang="en-US" b="0" dirty="0"/>
              <a:t>DEPICTING A SCENE FROM REVELATION WHICH </a:t>
            </a:r>
            <a:r>
              <a:rPr lang="en-US" b="1" dirty="0"/>
              <a:t>INSPIRED LES DEMOISELLES D’AVIGNON </a:t>
            </a:r>
            <a:r>
              <a:rPr lang="en-US" b="0" dirty="0"/>
              <a:t>(PICASSO)</a:t>
            </a:r>
            <a:endParaRPr lang="en-US" b="1" dirty="0"/>
          </a:p>
        </p:txBody>
      </p:sp>
      <p:sp>
        <p:nvSpPr>
          <p:cNvPr id="4" name="Slide Number Placeholder 3"/>
          <p:cNvSpPr>
            <a:spLocks noGrp="1"/>
          </p:cNvSpPr>
          <p:nvPr>
            <p:ph type="sldNum" sz="quarter" idx="5"/>
          </p:nvPr>
        </p:nvSpPr>
        <p:spPr/>
        <p:txBody>
          <a:bodyPr/>
          <a:lstStyle/>
          <a:p>
            <a:fld id="{D1C0536B-9402-4F94-A56C-C8DF2823F05B}" type="slidenum">
              <a:rPr lang="en-US" smtClean="0"/>
              <a:t>4</a:t>
            </a:fld>
            <a:endParaRPr lang="en-US"/>
          </a:p>
        </p:txBody>
      </p:sp>
    </p:spTree>
    <p:extLst>
      <p:ext uri="{BB962C8B-B14F-4D97-AF65-F5344CB8AC3E}">
        <p14:creationId xmlns:p14="http://schemas.microsoft.com/office/powerpoint/2010/main" val="78910813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LEFT: </a:t>
            </a:r>
            <a:r>
              <a:rPr lang="en-US" b="1" dirty="0"/>
              <a:t>THE PHYSICAL IMPOSSIBILITY OF DEATH IN THE MIND OF SOMEONE LIVING</a:t>
            </a:r>
            <a:r>
              <a:rPr lang="en-US" dirty="0"/>
              <a:t>, DAMIEN </a:t>
            </a:r>
            <a:r>
              <a:rPr lang="en-US" b="1" dirty="0"/>
              <a:t>HIRST</a:t>
            </a:r>
          </a:p>
          <a:p>
            <a:r>
              <a:rPr lang="en-US" b="0" dirty="0"/>
              <a:t>TOP MIDDLE: </a:t>
            </a:r>
            <a:r>
              <a:rPr lang="en-US" b="1" dirty="0"/>
              <a:t>COW SKULL, RED WHITE, AND BLUE</a:t>
            </a:r>
            <a:r>
              <a:rPr lang="en-US" dirty="0"/>
              <a:t>-GEORGIA </a:t>
            </a:r>
            <a:r>
              <a:rPr lang="en-US" b="1" dirty="0"/>
              <a:t>O’KEEFFE</a:t>
            </a:r>
          </a:p>
          <a:p>
            <a:r>
              <a:rPr lang="en-US" b="0" dirty="0"/>
              <a:t>BOTTOM MIDDLE: </a:t>
            </a:r>
            <a:r>
              <a:rPr lang="en-US" b="1" dirty="0"/>
              <a:t>THE LAWRENCE TREE</a:t>
            </a:r>
            <a:r>
              <a:rPr lang="en-US" dirty="0"/>
              <a:t>, GEORGIA </a:t>
            </a:r>
            <a:r>
              <a:rPr lang="en-US" b="1" dirty="0"/>
              <a:t>O’KEEFFE</a:t>
            </a:r>
          </a:p>
          <a:p>
            <a:r>
              <a:rPr lang="en-US" b="0" dirty="0"/>
              <a:t>RIGHT: </a:t>
            </a:r>
            <a:r>
              <a:rPr lang="en-US" b="1" dirty="0"/>
              <a:t>I SAW THE FIGURE 5 IN GOLD</a:t>
            </a:r>
            <a:r>
              <a:rPr lang="en-US" dirty="0"/>
              <a:t>, CHARLES </a:t>
            </a:r>
            <a:r>
              <a:rPr lang="en-US" b="1" dirty="0"/>
              <a:t>DEMUTH</a:t>
            </a:r>
          </a:p>
          <a:p>
            <a:endParaRPr lang="en-US" dirty="0"/>
          </a:p>
          <a:p>
            <a:endParaRPr lang="en-US" dirty="0"/>
          </a:p>
          <a:p>
            <a:r>
              <a:rPr lang="en-US" dirty="0"/>
              <a:t>CHARLES </a:t>
            </a:r>
            <a:r>
              <a:rPr lang="en-US" b="1" dirty="0"/>
              <a:t>DEMUTH</a:t>
            </a:r>
            <a:r>
              <a:rPr lang="en-US" dirty="0"/>
              <a:t>-</a:t>
            </a:r>
            <a:r>
              <a:rPr lang="en-US" b="1" dirty="0"/>
              <a:t>PRECISIONISM</a:t>
            </a:r>
            <a:r>
              <a:rPr lang="en-US" dirty="0"/>
              <a:t>-A RARE ART MOVEMENT THAT GLORIFIES INDUSTRY AND MODERNITY-</a:t>
            </a:r>
            <a:r>
              <a:rPr lang="en-US" b="1" dirty="0"/>
              <a:t>I SAW THE FIGURE 5 IN GOLD, </a:t>
            </a:r>
            <a:r>
              <a:rPr lang="en-US" b="0" dirty="0"/>
              <a:t>INSPIRED BY </a:t>
            </a:r>
            <a:r>
              <a:rPr lang="en-US" b="1" dirty="0"/>
              <a:t>WILLIAM CARLOS WILLIAMS POEM </a:t>
            </a:r>
            <a:r>
              <a:rPr lang="en-US" b="0" dirty="0"/>
              <a:t>THE GREAT FIGURE(THE TITLE IS DIRECTLY FROM THE POEM), THE NAMES “BILL,” “CARLOS,” AND “WCW” CAN BE SEEN. WE GET IT DUDE.</a:t>
            </a:r>
          </a:p>
          <a:p>
            <a:endParaRPr lang="en-US" b="1" dirty="0"/>
          </a:p>
          <a:p>
            <a:r>
              <a:rPr lang="en-US" dirty="0"/>
              <a:t>GEORGIA </a:t>
            </a:r>
            <a:r>
              <a:rPr lang="en-US" b="1" dirty="0"/>
              <a:t>O’KEEFFE</a:t>
            </a:r>
            <a:r>
              <a:rPr lang="en-US" dirty="0"/>
              <a:t>-</a:t>
            </a:r>
            <a:r>
              <a:rPr lang="en-US" b="1" dirty="0"/>
              <a:t>MARRIED ALFRED STIEGLITZ</a:t>
            </a:r>
            <a:r>
              <a:rPr lang="en-US" dirty="0"/>
              <a:t>-TAOS, NEW MEXICO-A BUNCH OF </a:t>
            </a:r>
            <a:r>
              <a:rPr lang="en-US" b="1" dirty="0"/>
              <a:t>VAGINA-ESQUE FLOWERS</a:t>
            </a:r>
            <a:r>
              <a:rPr lang="en-US" dirty="0"/>
              <a:t>, </a:t>
            </a:r>
            <a:r>
              <a:rPr lang="en-US" b="1" dirty="0"/>
              <a:t>RADIATOR BUILDING</a:t>
            </a:r>
            <a:r>
              <a:rPr lang="en-US" dirty="0"/>
              <a:t>, </a:t>
            </a:r>
            <a:r>
              <a:rPr lang="en-US" b="1" dirty="0"/>
              <a:t>WHITE PLACE</a:t>
            </a:r>
            <a:r>
              <a:rPr lang="en-US" dirty="0"/>
              <a:t>, </a:t>
            </a:r>
            <a:r>
              <a:rPr lang="en-US" b="1" dirty="0"/>
              <a:t>BLACK PLACE</a:t>
            </a:r>
            <a:r>
              <a:rPr lang="en-US" dirty="0"/>
              <a:t>, BOTH OF WHICH ARE ROCK FORMATIONS IN NEW MEXICO </a:t>
            </a:r>
            <a:r>
              <a:rPr lang="en-US" b="1" dirty="0"/>
              <a:t>THE LAWRENCE TREE, </a:t>
            </a:r>
            <a:r>
              <a:rPr lang="en-US" b="0" dirty="0"/>
              <a:t>A PONDEROSA PINE IN NM</a:t>
            </a:r>
            <a:endParaRPr lang="en-US" b="1" dirty="0"/>
          </a:p>
          <a:p>
            <a:endParaRPr lang="en-US" dirty="0"/>
          </a:p>
          <a:p>
            <a:r>
              <a:rPr lang="en-US" dirty="0"/>
              <a:t>DAMIEN </a:t>
            </a:r>
            <a:r>
              <a:rPr lang="en-US" b="1" dirty="0"/>
              <a:t>HIRST</a:t>
            </a:r>
            <a:r>
              <a:rPr lang="en-US" dirty="0"/>
              <a:t>-ENGLISH- </a:t>
            </a:r>
            <a:r>
              <a:rPr lang="en-US" b="1" dirty="0"/>
              <a:t>THE PHYSICAL IMPOSSIBILITY OF DEATH IN THE MIND OF SOMEONE LIVING</a:t>
            </a:r>
            <a:r>
              <a:rPr lang="en-US" dirty="0"/>
              <a:t>, LITERALLY </a:t>
            </a:r>
            <a:r>
              <a:rPr lang="en-US" b="1" dirty="0"/>
              <a:t>A DEAD TIGER SHARK </a:t>
            </a:r>
            <a:r>
              <a:rPr lang="en-US" dirty="0"/>
              <a:t>IN FORMALDEHYDE; </a:t>
            </a:r>
            <a:r>
              <a:rPr lang="en-US" b="1" dirty="0"/>
              <a:t>FOR THE LOVE OF GOD, </a:t>
            </a:r>
            <a:r>
              <a:rPr lang="en-US" b="0" dirty="0"/>
              <a:t>A PLATINUM SKULL ENCRUSTED WITH OVER 8,000 DIAMONDS. HOW MANY SOUTH AFRICAN CHILDREN DIED FOR THIS SHIT? I PREFER THE GODDAMN SHARK CORPSE</a:t>
            </a:r>
            <a:endParaRPr lang="en-US" b="1" dirty="0"/>
          </a:p>
        </p:txBody>
      </p:sp>
      <p:sp>
        <p:nvSpPr>
          <p:cNvPr id="4" name="Slide Number Placeholder 3"/>
          <p:cNvSpPr>
            <a:spLocks noGrp="1"/>
          </p:cNvSpPr>
          <p:nvPr>
            <p:ph type="sldNum" sz="quarter" idx="5"/>
          </p:nvPr>
        </p:nvSpPr>
        <p:spPr/>
        <p:txBody>
          <a:bodyPr/>
          <a:lstStyle/>
          <a:p>
            <a:fld id="{D1C0536B-9402-4F94-A56C-C8DF2823F05B}" type="slidenum">
              <a:rPr lang="en-US" smtClean="0"/>
              <a:t>40</a:t>
            </a:fld>
            <a:endParaRPr lang="en-US"/>
          </a:p>
        </p:txBody>
      </p:sp>
    </p:spTree>
    <p:extLst>
      <p:ext uri="{BB962C8B-B14F-4D97-AF65-F5344CB8AC3E}">
        <p14:creationId xmlns:p14="http://schemas.microsoft.com/office/powerpoint/2010/main" val="336205812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LEFT: </a:t>
            </a:r>
            <a:r>
              <a:rPr lang="en-US" b="1" dirty="0"/>
              <a:t>APOLLO SAUROKTONOS, PRAXITELES-</a:t>
            </a:r>
            <a:r>
              <a:rPr lang="en-US" b="0" dirty="0"/>
              <a:t>THIS, LIKE ALL OTHERS OF ITS KIND, IS A COPY OF PRAXITELES’ ORIGINAL. NONE OF HIS ORIGINALS ARE THOUGHT TO EXIST TODAY</a:t>
            </a:r>
            <a:endParaRPr lang="en-US" b="1" dirty="0"/>
          </a:p>
          <a:p>
            <a:endParaRPr lang="en-US" b="1" dirty="0"/>
          </a:p>
          <a:p>
            <a:r>
              <a:rPr lang="en-US" b="1" dirty="0"/>
              <a:t>NIKE OF SAMOTHRACE </a:t>
            </a:r>
            <a:r>
              <a:rPr lang="en-US" b="0" dirty="0"/>
              <a:t>OR</a:t>
            </a:r>
            <a:r>
              <a:rPr lang="en-US" b="1" dirty="0"/>
              <a:t> WINGED VICTORY-</a:t>
            </a:r>
            <a:r>
              <a:rPr lang="en-US" b="0" dirty="0"/>
              <a:t>LITTLE IS KNOWN ABOUT THE CONTEXT HERE, BUT IT SURE IS PURDY. </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LAOCOON AND HIS SONS-</a:t>
            </a:r>
            <a:r>
              <a:rPr lang="en-US" b="0" dirty="0"/>
              <a:t>DISCOVERED IN ROME IN 1506, THIS SCULPTURE KICKSTARTED THE RENAISSANCE LOVE OF ANTIQUITY AND INSPIRED MANY ARTISTS OF THE ERA; DEPICTS LAOCOON, A TROJAN PRIEST,  IN AGONY AS SERPENTS ATTACK HIM AND HIS SONS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RIGHT: </a:t>
            </a:r>
            <a:r>
              <a:rPr lang="en-US" b="1" dirty="0"/>
              <a:t>VENUS DE MILO,</a:t>
            </a:r>
            <a:r>
              <a:rPr lang="en-US" b="0" dirty="0"/>
              <a:t> ALEXANDROS OF ANTIOCH?-NAMED FOR THE ISLAND ON WHICH IT WAS DISCOVERED (MILOS) </a:t>
            </a: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endParaRPr lang="en-US" b="1" dirty="0"/>
          </a:p>
          <a:p>
            <a:endParaRPr lang="en-US" b="1" dirty="0"/>
          </a:p>
          <a:p>
            <a:r>
              <a:rPr lang="en-US" b="1" dirty="0"/>
              <a:t>PRAXITELES</a:t>
            </a:r>
            <a:r>
              <a:rPr lang="en-US" dirty="0"/>
              <a:t>- </a:t>
            </a:r>
            <a:r>
              <a:rPr lang="en-US" b="1" dirty="0"/>
              <a:t>THE ANCIENT GREEK SCULPTOR</a:t>
            </a:r>
            <a:r>
              <a:rPr lang="en-US" dirty="0"/>
              <a:t>-THE FIRST TO SCULPT </a:t>
            </a:r>
            <a:r>
              <a:rPr lang="en-US" b="1" dirty="0"/>
              <a:t>LIFE-SIZED NUDE WOMEN</a:t>
            </a:r>
            <a:r>
              <a:rPr lang="en-US" dirty="0"/>
              <a:t>; HIS WORKS DEPICT GREEK GODS, MOST FAMOUSLY </a:t>
            </a:r>
            <a:r>
              <a:rPr lang="en-US" b="1" dirty="0"/>
              <a:t>HERMES AND THE INFANT DIONYSOS</a:t>
            </a:r>
            <a:r>
              <a:rPr lang="en-US" dirty="0"/>
              <a:t>, AS WELL AS MULTIPLE </a:t>
            </a:r>
            <a:r>
              <a:rPr lang="en-US" b="1" dirty="0"/>
              <a:t>APOLLO </a:t>
            </a:r>
            <a:r>
              <a:rPr lang="en-US" b="0" dirty="0"/>
              <a:t>STATUES. </a:t>
            </a:r>
            <a:endParaRPr lang="en-US" b="1" dirty="0"/>
          </a:p>
        </p:txBody>
      </p:sp>
      <p:sp>
        <p:nvSpPr>
          <p:cNvPr id="4" name="Slide Number Placeholder 3"/>
          <p:cNvSpPr>
            <a:spLocks noGrp="1"/>
          </p:cNvSpPr>
          <p:nvPr>
            <p:ph type="sldNum" sz="quarter" idx="5"/>
          </p:nvPr>
        </p:nvSpPr>
        <p:spPr/>
        <p:txBody>
          <a:bodyPr/>
          <a:lstStyle/>
          <a:p>
            <a:fld id="{D1C0536B-9402-4F94-A56C-C8DF2823F05B}" type="slidenum">
              <a:rPr lang="en-US" smtClean="0"/>
              <a:t>41</a:t>
            </a:fld>
            <a:endParaRPr lang="en-US"/>
          </a:p>
        </p:txBody>
      </p:sp>
    </p:spTree>
    <p:extLst>
      <p:ext uri="{BB962C8B-B14F-4D97-AF65-F5344CB8AC3E}">
        <p14:creationId xmlns:p14="http://schemas.microsoft.com/office/powerpoint/2010/main" val="51281185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UFFIZI-ALL BOTTICELLI WORKS; VENUS OF URBINO(TITIAN)</a:t>
            </a:r>
          </a:p>
          <a:p>
            <a:r>
              <a:rPr lang="en-US" dirty="0"/>
              <a:t>GALLERI</a:t>
            </a:r>
            <a:r>
              <a:rPr lang="en-US" b="1" dirty="0"/>
              <a:t>A-</a:t>
            </a:r>
            <a:r>
              <a:rPr lang="en-US" b="0" dirty="0"/>
              <a:t>DAVID(MICHELANGELO), RAPE OF THE SABINE WOMEN (GIAMBOLOGNA)</a:t>
            </a:r>
          </a:p>
          <a:p>
            <a:r>
              <a:rPr lang="en-US" b="0" dirty="0"/>
              <a:t>GALLERI</a:t>
            </a:r>
            <a:r>
              <a:rPr lang="en-US" b="1" dirty="0"/>
              <a:t>E-</a:t>
            </a:r>
            <a:r>
              <a:rPr lang="en-US" b="0" dirty="0"/>
              <a:t>VENETIAN PAINTERS, SEE VENICE SCHOOL </a:t>
            </a:r>
          </a:p>
          <a:p>
            <a:r>
              <a:rPr lang="en-US" b="0" dirty="0"/>
              <a:t>TATE-SOME WORKS BY JMW TURNER</a:t>
            </a:r>
          </a:p>
          <a:p>
            <a:r>
              <a:rPr lang="en-US" b="0" dirty="0"/>
              <a:t>NATIONAL-MADONNA OF THE ROCKS (DA VINCI, SOME WORKS DONATED BY TURNER(FIGHTING TEMERAIRE, RAIN, STEAM AND SPEED), THE AMBASSADORS, THE ARNOLFINI PORTRAIT</a:t>
            </a:r>
          </a:p>
          <a:p>
            <a:r>
              <a:rPr lang="en-US" b="0" dirty="0"/>
              <a:t>MOMA-STARRY NIGHT, THE DANCE(MATISSE), THE SLEEPING GYPSY; EMPHASIS ON 20</a:t>
            </a:r>
            <a:r>
              <a:rPr lang="en-US" b="0" baseline="30000" dirty="0"/>
              <a:t>TH</a:t>
            </a:r>
            <a:r>
              <a:rPr lang="en-US" b="0" dirty="0"/>
              <a:t> CENTURY ART MOVEMENTS</a:t>
            </a:r>
          </a:p>
          <a:p>
            <a:r>
              <a:rPr lang="en-US" b="0" dirty="0"/>
              <a:t>THE MET-CONTAINS ART FROM ALL ERAS, FROM EL GRECO TO DEMUTH</a:t>
            </a:r>
          </a:p>
          <a:p>
            <a:endParaRPr lang="en-US" dirty="0"/>
          </a:p>
        </p:txBody>
      </p:sp>
      <p:sp>
        <p:nvSpPr>
          <p:cNvPr id="4" name="Slide Number Placeholder 3"/>
          <p:cNvSpPr>
            <a:spLocks noGrp="1"/>
          </p:cNvSpPr>
          <p:nvPr>
            <p:ph type="sldNum" sz="quarter" idx="5"/>
          </p:nvPr>
        </p:nvSpPr>
        <p:spPr/>
        <p:txBody>
          <a:bodyPr/>
          <a:lstStyle/>
          <a:p>
            <a:fld id="{D1C0536B-9402-4F94-A56C-C8DF2823F05B}" type="slidenum">
              <a:rPr lang="en-US" smtClean="0"/>
              <a:t>42</a:t>
            </a:fld>
            <a:endParaRPr lang="en-US"/>
          </a:p>
        </p:txBody>
      </p:sp>
    </p:spTree>
    <p:extLst>
      <p:ext uri="{BB962C8B-B14F-4D97-AF65-F5344CB8AC3E}">
        <p14:creationId xmlns:p14="http://schemas.microsoft.com/office/powerpoint/2010/main" val="32165402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DEPICTIONS OF RENAISSANCE PEEPS AS RENOWNED ANCIENT SCHOLARS, A BUNCH OF OTHER THINKERS AND SCHOLARS DOING THEIR RESPECTIVE THINGS</a:t>
            </a:r>
          </a:p>
          <a:p>
            <a:r>
              <a:rPr lang="en-US" dirty="0"/>
              <a:t>1 PLATO-(LEONARDO)HOLDING THE BOOK </a:t>
            </a:r>
            <a:r>
              <a:rPr lang="en-US" i="1" dirty="0"/>
              <a:t>TIMAEUS</a:t>
            </a:r>
            <a:r>
              <a:rPr lang="en-US" i="0" dirty="0"/>
              <a:t>, POINTING UPWARD TO AETHERIAL REALM</a:t>
            </a:r>
          </a:p>
          <a:p>
            <a:r>
              <a:rPr lang="en-US" i="0" dirty="0"/>
              <a:t>2  ARISTOTLE-HOLDING BOOK </a:t>
            </a:r>
            <a:r>
              <a:rPr lang="en-US" i="1" dirty="0"/>
              <a:t>NICHOMACHEAN ETHICS,</a:t>
            </a:r>
            <a:r>
              <a:rPr lang="en-US" i="0" dirty="0"/>
              <a:t>  GESTURES HORIZONTALLY TO REPRESENT TANGIBLE, WORLDLY REALM</a:t>
            </a:r>
          </a:p>
          <a:p>
            <a:r>
              <a:rPr lang="en-US" i="0" dirty="0"/>
              <a:t>3  RAPHAEL-SNEAKY SELF-INSERT. MUCH META</a:t>
            </a:r>
          </a:p>
          <a:p>
            <a:r>
              <a:rPr lang="en-US" i="0" dirty="0"/>
              <a:t>4  EUCLID-DRAWING SOME SHAPES OR SOMETHING. NERD</a:t>
            </a:r>
          </a:p>
          <a:p>
            <a:pPr marL="228600" indent="-228600">
              <a:buAutoNum type="arabicPlain" startAt="5"/>
            </a:pPr>
            <a:r>
              <a:rPr lang="en-US" dirty="0"/>
              <a:t>HERACLITUS(MICHELANGELO)-LOOKIN ALL POUTY AND SAD</a:t>
            </a:r>
          </a:p>
          <a:p>
            <a:pPr marL="228600" indent="-228600">
              <a:buAutoNum type="arabicPlain" startAt="5"/>
            </a:pPr>
            <a:r>
              <a:rPr lang="en-US" dirty="0"/>
              <a:t>DIOGENES-BEING A DOG</a:t>
            </a:r>
          </a:p>
          <a:p>
            <a:pPr marL="228600" indent="-228600">
              <a:buAutoNum type="arabicPlain" startAt="5"/>
            </a:pPr>
            <a:r>
              <a:rPr lang="en-US" dirty="0"/>
              <a:t>APOLLO –NATURAL PHILOSOPHY</a:t>
            </a:r>
          </a:p>
          <a:p>
            <a:pPr marL="228600" indent="-228600">
              <a:buAutoNum type="arabicPlain" startAt="5"/>
            </a:pPr>
            <a:r>
              <a:rPr lang="en-US" dirty="0"/>
              <a:t>ATHENA-MORAL PHILOSOPHY</a:t>
            </a:r>
          </a:p>
        </p:txBody>
      </p:sp>
      <p:sp>
        <p:nvSpPr>
          <p:cNvPr id="4" name="Slide Number Placeholder 3"/>
          <p:cNvSpPr>
            <a:spLocks noGrp="1"/>
          </p:cNvSpPr>
          <p:nvPr>
            <p:ph type="sldNum" sz="quarter" idx="5"/>
          </p:nvPr>
        </p:nvSpPr>
        <p:spPr/>
        <p:txBody>
          <a:bodyPr/>
          <a:lstStyle/>
          <a:p>
            <a:fld id="{D1C0536B-9402-4F94-A56C-C8DF2823F05B}" type="slidenum">
              <a:rPr lang="en-US" smtClean="0"/>
              <a:t>5</a:t>
            </a:fld>
            <a:endParaRPr lang="en-US"/>
          </a:p>
        </p:txBody>
      </p:sp>
    </p:spTree>
    <p:extLst>
      <p:ext uri="{BB962C8B-B14F-4D97-AF65-F5344CB8AC3E}">
        <p14:creationId xmlns:p14="http://schemas.microsoft.com/office/powerpoint/2010/main" val="16250729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PORTRAIT OF A MAN </a:t>
            </a:r>
            <a:r>
              <a:rPr lang="en-US" dirty="0"/>
              <a:t>(SELF-PORTRAIT IN RED TURBAN), </a:t>
            </a:r>
            <a:r>
              <a:rPr lang="en-US" b="1" dirty="0"/>
              <a:t>JAN VAN EYCK-</a:t>
            </a:r>
            <a:r>
              <a:rPr lang="en-US" b="0" dirty="0"/>
              <a:t>signature says </a:t>
            </a:r>
            <a:r>
              <a:rPr lang="en-US" dirty="0"/>
              <a:t>”As I can” (as Eyck can. Get it? Not even these cultural masters could avoid making lame puns) the motto used to sign his paintings. This red turban was something he inserted into many of his portraits.</a:t>
            </a:r>
          </a:p>
          <a:p>
            <a:endParaRPr lang="en-US" dirty="0"/>
          </a:p>
          <a:p>
            <a:r>
              <a:rPr lang="en-US" b="1" dirty="0"/>
              <a:t>RAPE OF THE SABINE WOMEN</a:t>
            </a:r>
            <a:r>
              <a:rPr lang="en-US" dirty="0"/>
              <a:t>, </a:t>
            </a:r>
            <a:r>
              <a:rPr lang="en-US" b="1" dirty="0"/>
              <a:t>GIAMBOLOGNA</a:t>
            </a:r>
            <a:r>
              <a:rPr lang="en-US" dirty="0"/>
              <a:t>-the most famous sculpture of this event; careful though-paintings of it were done by many others including Rubens, JL David, Picasso, and Poussin</a:t>
            </a:r>
          </a:p>
          <a:p>
            <a:endParaRPr lang="en-US" dirty="0"/>
          </a:p>
          <a:p>
            <a:r>
              <a:rPr lang="en-US" b="0" dirty="0"/>
              <a:t>TOP LEFT: </a:t>
            </a:r>
            <a:r>
              <a:rPr lang="en-US" b="1" dirty="0"/>
              <a:t>THE DESCENT FROM THE CROSS</a:t>
            </a:r>
            <a:r>
              <a:rPr lang="en-US" dirty="0"/>
              <a:t>-VAN DER </a:t>
            </a:r>
            <a:r>
              <a:rPr lang="en-US" b="1" dirty="0"/>
              <a:t>WEYDEN-</a:t>
            </a:r>
            <a:r>
              <a:rPr lang="en-US" b="0" dirty="0"/>
              <a:t>shows Mary in Blue mimicking Jesus’ pose mid-faint</a:t>
            </a:r>
          </a:p>
          <a:p>
            <a:endParaRPr lang="en-US" b="0" dirty="0"/>
          </a:p>
          <a:p>
            <a:r>
              <a:rPr lang="en-US" b="0" dirty="0"/>
              <a:t>BOTTOM RIGHT: </a:t>
            </a:r>
            <a:r>
              <a:rPr lang="en-US" b="1" dirty="0"/>
              <a:t>THE PEASANT WEDDING, </a:t>
            </a:r>
            <a:r>
              <a:rPr lang="en-US" b="0" dirty="0"/>
              <a:t>PIETER </a:t>
            </a:r>
            <a:r>
              <a:rPr lang="en-US" b="1" dirty="0"/>
              <a:t>BRUEGHEL THE </a:t>
            </a:r>
            <a:r>
              <a:rPr lang="en-US" b="0" dirty="0"/>
              <a:t>ELDER- a bunch of poor people serving pies on a door. A door!  prime example of </a:t>
            </a:r>
            <a:r>
              <a:rPr lang="en-US" b="1" dirty="0"/>
              <a:t>GENRE PAINTING,</a:t>
            </a:r>
            <a:r>
              <a:rPr lang="en-US" b="0" dirty="0"/>
              <a:t>  which Brueghel was fond of; essentially paintings of the lower and middle class in portraits; unlike Realism, it shows that peasants can actually enjoy their miserable existence from time to time</a:t>
            </a:r>
            <a:endParaRPr lang="en-US" b="1" dirty="0"/>
          </a:p>
          <a:p>
            <a:endParaRPr lang="en-US" dirty="0"/>
          </a:p>
          <a:p>
            <a:r>
              <a:rPr lang="en-US" dirty="0"/>
              <a:t>ROBERT </a:t>
            </a:r>
            <a:r>
              <a:rPr lang="en-US" b="1" dirty="0"/>
              <a:t>CAMPIN</a:t>
            </a:r>
            <a:r>
              <a:rPr lang="en-US" dirty="0"/>
              <a:t>-PAINTED THE </a:t>
            </a:r>
            <a:r>
              <a:rPr lang="en-US" b="1" dirty="0"/>
              <a:t>MERODE ALTARPIECE </a:t>
            </a:r>
            <a:r>
              <a:rPr lang="en-US" dirty="0"/>
              <a:t>(NOT PICTURED) A TRIPTYCH DEPICTING JOSEPH AND MARY IN A MIDDLE CLASS HOUSE WHICH FAMOUSLY INCLUDES A SYMBOLIC MOUSETRAP;  WAS THE TEACHER OF VAN DER WEYDEN</a:t>
            </a:r>
          </a:p>
          <a:p>
            <a:endParaRPr lang="en-US" dirty="0"/>
          </a:p>
          <a:p>
            <a:r>
              <a:rPr lang="en-US" dirty="0"/>
              <a:t>ROGIER VAN DER </a:t>
            </a:r>
            <a:r>
              <a:rPr lang="en-US" b="1" dirty="0"/>
              <a:t>WEYDEN-</a:t>
            </a:r>
            <a:r>
              <a:rPr lang="en-US" b="0" dirty="0"/>
              <a:t>PAINTED THE </a:t>
            </a:r>
            <a:r>
              <a:rPr lang="en-US" b="1" dirty="0"/>
              <a:t>BRAQUE ALTARPIECE</a:t>
            </a:r>
            <a:r>
              <a:rPr lang="en-US" b="0" dirty="0"/>
              <a:t>(NOT PICTURED);</a:t>
            </a:r>
            <a:r>
              <a:rPr lang="en-US" b="1" dirty="0"/>
              <a:t> </a:t>
            </a:r>
            <a:r>
              <a:rPr lang="en-US" b="0" dirty="0"/>
              <a:t>ALSO </a:t>
            </a:r>
            <a:r>
              <a:rPr lang="en-US" b="1" dirty="0"/>
              <a:t>DESCENT FROM THE CROSS</a:t>
            </a:r>
            <a:r>
              <a:rPr lang="en-US" b="0" dirty="0"/>
              <a:t>; INB4 SO DID RUBENS. GOD DAMN HOW MANY WORKS CAN RUBENS RIP OFF?</a:t>
            </a:r>
          </a:p>
          <a:p>
            <a:endParaRPr lang="en-US" b="0" dirty="0"/>
          </a:p>
          <a:p>
            <a:r>
              <a:rPr lang="en-US" b="1" dirty="0"/>
              <a:t>BRUEGHEL-</a:t>
            </a:r>
            <a:r>
              <a:rPr lang="en-US" b="0" dirty="0"/>
              <a:t>painted </a:t>
            </a:r>
            <a:r>
              <a:rPr lang="en-US" b="1" dirty="0"/>
              <a:t>Landscape with the Fall of Icarus</a:t>
            </a:r>
            <a:r>
              <a:rPr lang="en-US" b="0" dirty="0"/>
              <a:t>, a scene of Icarus splashing face first into the sea near a ship while a bunch of agrarian folk can  be seen not giving a fuck. Painted </a:t>
            </a:r>
            <a:r>
              <a:rPr lang="en-US" b="1" dirty="0"/>
              <a:t>Netherlandish Proverbs</a:t>
            </a:r>
            <a:r>
              <a:rPr lang="en-US" b="0" dirty="0"/>
              <a:t>, which shows a bunch of peasants doing stupid stuff intoned in contemporary aphorisms (including guys literally shitting out of windows) </a:t>
            </a:r>
            <a:r>
              <a:rPr lang="en-US" b="1" dirty="0"/>
              <a:t>The Hunters in the Snow</a:t>
            </a:r>
            <a:r>
              <a:rPr lang="en-US" b="0" dirty="0"/>
              <a:t>, </a:t>
            </a:r>
            <a:r>
              <a:rPr lang="en-US" b="1" dirty="0"/>
              <a:t>The Blind Leading the Blind</a:t>
            </a:r>
            <a:r>
              <a:rPr lang="en-US" b="0" dirty="0"/>
              <a:t>, </a:t>
            </a:r>
            <a:r>
              <a:rPr lang="en-US" b="1" dirty="0"/>
              <a:t>The Tower of Babel</a:t>
            </a:r>
            <a:r>
              <a:rPr lang="en-US" b="0" dirty="0"/>
              <a:t>, </a:t>
            </a:r>
            <a:endParaRPr lang="en-US" b="1" dirty="0"/>
          </a:p>
          <a:p>
            <a:endParaRPr lang="en-US" dirty="0"/>
          </a:p>
          <a:p>
            <a:endParaRPr lang="en-US" dirty="0"/>
          </a:p>
        </p:txBody>
      </p:sp>
      <p:sp>
        <p:nvSpPr>
          <p:cNvPr id="4" name="Slide Number Placeholder 3"/>
          <p:cNvSpPr>
            <a:spLocks noGrp="1"/>
          </p:cNvSpPr>
          <p:nvPr>
            <p:ph type="sldNum" sz="quarter" idx="5"/>
          </p:nvPr>
        </p:nvSpPr>
        <p:spPr/>
        <p:txBody>
          <a:bodyPr/>
          <a:lstStyle/>
          <a:p>
            <a:fld id="{D1C0536B-9402-4F94-A56C-C8DF2823F05B}" type="slidenum">
              <a:rPr lang="en-US" smtClean="0"/>
              <a:t>6</a:t>
            </a:fld>
            <a:endParaRPr lang="en-US"/>
          </a:p>
        </p:txBody>
      </p:sp>
    </p:spTree>
    <p:extLst>
      <p:ext uri="{BB962C8B-B14F-4D97-AF65-F5344CB8AC3E}">
        <p14:creationId xmlns:p14="http://schemas.microsoft.com/office/powerpoint/2010/main" val="22373171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GHENT ALTARPIECE</a:t>
            </a:r>
          </a:p>
          <a:p>
            <a:r>
              <a:rPr lang="en-US" b="1" dirty="0"/>
              <a:t>JAN VAN EYCK </a:t>
            </a:r>
            <a:r>
              <a:rPr lang="en-US" b="0" dirty="0"/>
              <a:t>ALSO HUBERT VAN EYCK (HIS BROTHER) </a:t>
            </a:r>
          </a:p>
          <a:p>
            <a:endParaRPr lang="en-US" b="0" dirty="0"/>
          </a:p>
          <a:p>
            <a:r>
              <a:rPr lang="en-US" b="0" dirty="0"/>
              <a:t>To the right is a better version of the central panel,  in which a large crowd gathers to watch a sheep bleed into a cup.  The Utrecht Cathedral can be seen on the far left in the background</a:t>
            </a:r>
            <a:endParaRPr lang="en-US" b="1" dirty="0"/>
          </a:p>
        </p:txBody>
      </p:sp>
      <p:sp>
        <p:nvSpPr>
          <p:cNvPr id="4" name="Slide Number Placeholder 3"/>
          <p:cNvSpPr>
            <a:spLocks noGrp="1"/>
          </p:cNvSpPr>
          <p:nvPr>
            <p:ph type="sldNum" sz="quarter" idx="5"/>
          </p:nvPr>
        </p:nvSpPr>
        <p:spPr/>
        <p:txBody>
          <a:bodyPr/>
          <a:lstStyle/>
          <a:p>
            <a:fld id="{D1C0536B-9402-4F94-A56C-C8DF2823F05B}" type="slidenum">
              <a:rPr lang="en-US" smtClean="0"/>
              <a:t>7</a:t>
            </a:fld>
            <a:endParaRPr lang="en-US"/>
          </a:p>
        </p:txBody>
      </p:sp>
    </p:spTree>
    <p:extLst>
      <p:ext uri="{BB962C8B-B14F-4D97-AF65-F5344CB8AC3E}">
        <p14:creationId xmlns:p14="http://schemas.microsoft.com/office/powerpoint/2010/main" val="39857715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GHENT ALTARPIECE </a:t>
            </a:r>
            <a:r>
              <a:rPr lang="en-US" dirty="0"/>
              <a:t>EXTERIOR(CLOSED PANELS)</a:t>
            </a:r>
          </a:p>
          <a:p>
            <a:r>
              <a:rPr lang="en-US" dirty="0"/>
              <a:t>THIS IS ARGUABLY THE MOST STOLEN PAINTING EVER, ESPECIALLY BY CONQUERING GOVERNMENTS, OR SO A BUNCH OF CLICKBAIT ARTICLES WOULD HAVE ME BELIEVE</a:t>
            </a:r>
          </a:p>
          <a:p>
            <a:endParaRPr lang="en-US" dirty="0"/>
          </a:p>
          <a:p>
            <a:r>
              <a:rPr lang="en-US" b="1" dirty="0"/>
              <a:t>GRISAILLE-</a:t>
            </a:r>
            <a:r>
              <a:rPr lang="en-US" b="0" dirty="0"/>
              <a:t>PAINTING IN MONOCHROME, IE SHADES OF GRAY</a:t>
            </a:r>
            <a:endParaRPr lang="en-US" b="1" dirty="0"/>
          </a:p>
          <a:p>
            <a:endParaRPr lang="en-US" dirty="0"/>
          </a:p>
          <a:p>
            <a:r>
              <a:rPr lang="en-US" dirty="0"/>
              <a:t>			</a:t>
            </a:r>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D1C0536B-9402-4F94-A56C-C8DF2823F05B}" type="slidenum">
              <a:rPr lang="en-US" smtClean="0"/>
              <a:t>8</a:t>
            </a:fld>
            <a:endParaRPr lang="en-US"/>
          </a:p>
        </p:txBody>
      </p:sp>
    </p:spTree>
    <p:extLst>
      <p:ext uri="{BB962C8B-B14F-4D97-AF65-F5344CB8AC3E}">
        <p14:creationId xmlns:p14="http://schemas.microsoft.com/office/powerpoint/2010/main" val="11825862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THE GARDEN OF EARTHLY DELIGHTS</a:t>
            </a:r>
          </a:p>
          <a:p>
            <a:r>
              <a:rPr lang="en-US" b="1" dirty="0"/>
              <a:t>HIERONYMOUS BOSCH</a:t>
            </a:r>
          </a:p>
          <a:p>
            <a:r>
              <a:rPr lang="en-US" b="0" dirty="0"/>
              <a:t>HOUSED IN THE PRADO IN MADRID</a:t>
            </a:r>
          </a:p>
          <a:p>
            <a:endParaRPr lang="en-US" b="0" dirty="0"/>
          </a:p>
          <a:p>
            <a:r>
              <a:rPr lang="en-US" b="0" dirty="0"/>
              <a:t>LEFT PANEL: ADAM AND EVE IN PARADISE WITH GOD</a:t>
            </a:r>
          </a:p>
          <a:p>
            <a:endParaRPr lang="en-US" b="0" dirty="0"/>
          </a:p>
          <a:p>
            <a:r>
              <a:rPr lang="en-US" b="0" dirty="0"/>
              <a:t>CENTER: A WICKED 15</a:t>
            </a:r>
            <a:r>
              <a:rPr lang="en-US" b="0" baseline="30000" dirty="0"/>
              <a:t>TH</a:t>
            </a:r>
            <a:r>
              <a:rPr lang="en-US" b="0" dirty="0"/>
              <a:t> CENTURY RAGER, COMPLETE WITH HORDES OF NAKED SINNERS FROLICKING AND PLEASURING EACH OTHER AS DECADENTLY AS POSSIBLE</a:t>
            </a:r>
          </a:p>
          <a:p>
            <a:endParaRPr lang="en-US" b="0" dirty="0"/>
          </a:p>
          <a:p>
            <a:r>
              <a:rPr lang="en-US" b="0" dirty="0"/>
              <a:t>RIGHT PANEL: </a:t>
            </a:r>
            <a:r>
              <a:rPr lang="en-US" sz="2400" b="1" dirty="0"/>
              <a:t>DAMNATION. FIERY DAMNATION. BEHOLD THE PRINCE OF DARKNESS: SOME NECKLESS BIRD ASSHOLE WHO EATS NAKED PEOPLE.</a:t>
            </a:r>
            <a:endParaRPr lang="en-US" b="0" dirty="0"/>
          </a:p>
          <a:p>
            <a:endParaRPr lang="en-US" b="0" dirty="0"/>
          </a:p>
        </p:txBody>
      </p:sp>
      <p:sp>
        <p:nvSpPr>
          <p:cNvPr id="4" name="Slide Number Placeholder 3"/>
          <p:cNvSpPr>
            <a:spLocks noGrp="1"/>
          </p:cNvSpPr>
          <p:nvPr>
            <p:ph type="sldNum" sz="quarter" idx="5"/>
          </p:nvPr>
        </p:nvSpPr>
        <p:spPr/>
        <p:txBody>
          <a:bodyPr/>
          <a:lstStyle/>
          <a:p>
            <a:fld id="{D1C0536B-9402-4F94-A56C-C8DF2823F05B}" type="slidenum">
              <a:rPr lang="en-US" smtClean="0"/>
              <a:t>9</a:t>
            </a:fld>
            <a:endParaRPr lang="en-US"/>
          </a:p>
        </p:txBody>
      </p:sp>
    </p:spTree>
    <p:extLst>
      <p:ext uri="{BB962C8B-B14F-4D97-AF65-F5344CB8AC3E}">
        <p14:creationId xmlns:p14="http://schemas.microsoft.com/office/powerpoint/2010/main" val="13331963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2091E9-2BF4-4C85-BB2B-D15B5B05945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B482128-1DE5-44A2-BA3B-86D7679D6D4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BF4360F-B7D2-4F0B-B051-8E77CA85928B}"/>
              </a:ext>
            </a:extLst>
          </p:cNvPr>
          <p:cNvSpPr>
            <a:spLocks noGrp="1"/>
          </p:cNvSpPr>
          <p:nvPr>
            <p:ph type="dt" sz="half" idx="10"/>
          </p:nvPr>
        </p:nvSpPr>
        <p:spPr/>
        <p:txBody>
          <a:bodyPr/>
          <a:lstStyle/>
          <a:p>
            <a:fld id="{48A87A34-81AB-432B-8DAE-1953F412C126}" type="datetimeFigureOut">
              <a:rPr lang="en-US" smtClean="0"/>
              <a:t>2/26/2019</a:t>
            </a:fld>
            <a:endParaRPr lang="en-US" dirty="0"/>
          </a:p>
        </p:txBody>
      </p:sp>
      <p:sp>
        <p:nvSpPr>
          <p:cNvPr id="5" name="Footer Placeholder 4">
            <a:extLst>
              <a:ext uri="{FF2B5EF4-FFF2-40B4-BE49-F238E27FC236}">
                <a16:creationId xmlns:a16="http://schemas.microsoft.com/office/drawing/2014/main" id="{8CB35C98-ABA8-4C88-9DEB-8B1A1BEBC79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D73840A-47E1-4343-BC98-2285580004B3}"/>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7352900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609EFE-1FA9-41F0-A776-EA23DEBEAB9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CEA4CBB-421B-45E2-9A23-53464DF9119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AA2784-B4DE-4070-BBED-182745E39CC5}"/>
              </a:ext>
            </a:extLst>
          </p:cNvPr>
          <p:cNvSpPr>
            <a:spLocks noGrp="1"/>
          </p:cNvSpPr>
          <p:nvPr>
            <p:ph type="dt" sz="half" idx="10"/>
          </p:nvPr>
        </p:nvSpPr>
        <p:spPr/>
        <p:txBody>
          <a:bodyPr/>
          <a:lstStyle/>
          <a:p>
            <a:fld id="{48A87A34-81AB-432B-8DAE-1953F412C126}" type="datetimeFigureOut">
              <a:rPr lang="en-US" smtClean="0"/>
              <a:t>2/26/2019</a:t>
            </a:fld>
            <a:endParaRPr lang="en-US" dirty="0"/>
          </a:p>
        </p:txBody>
      </p:sp>
      <p:sp>
        <p:nvSpPr>
          <p:cNvPr id="5" name="Footer Placeholder 4">
            <a:extLst>
              <a:ext uri="{FF2B5EF4-FFF2-40B4-BE49-F238E27FC236}">
                <a16:creationId xmlns:a16="http://schemas.microsoft.com/office/drawing/2014/main" id="{C9F84E2E-1E0B-4BE4-B58A-8D5840F51FD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B149BAA-2522-4298-BF76-A81C74CA109A}"/>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2151124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4CFEAB3-BF9E-4700-9A9A-04419348F44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9DBED9F-BDC4-4FA0-9D56-6C1A1C98B55F}"/>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B3B228A-71EC-44C0-B284-90EE3D0BFD96}"/>
              </a:ext>
            </a:extLst>
          </p:cNvPr>
          <p:cNvSpPr>
            <a:spLocks noGrp="1"/>
          </p:cNvSpPr>
          <p:nvPr>
            <p:ph type="dt" sz="half" idx="10"/>
          </p:nvPr>
        </p:nvSpPr>
        <p:spPr/>
        <p:txBody>
          <a:bodyPr/>
          <a:lstStyle/>
          <a:p>
            <a:fld id="{48A87A34-81AB-432B-8DAE-1953F412C126}" type="datetimeFigureOut">
              <a:rPr lang="en-US" smtClean="0"/>
              <a:t>2/26/2019</a:t>
            </a:fld>
            <a:endParaRPr lang="en-US" dirty="0"/>
          </a:p>
        </p:txBody>
      </p:sp>
      <p:sp>
        <p:nvSpPr>
          <p:cNvPr id="5" name="Footer Placeholder 4">
            <a:extLst>
              <a:ext uri="{FF2B5EF4-FFF2-40B4-BE49-F238E27FC236}">
                <a16:creationId xmlns:a16="http://schemas.microsoft.com/office/drawing/2014/main" id="{F0D473F1-B637-4546-8928-CAE8DAB19CC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9260074-727D-4EEF-9977-26D5EA021C84}"/>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2834740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BC9058-FFCB-470E-853E-85F9EC59F76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B5C5A3B-391B-40B8-8B32-FFAFA96519F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9BC299A-7485-47E7-B409-F3F5FDA4AD08}"/>
              </a:ext>
            </a:extLst>
          </p:cNvPr>
          <p:cNvSpPr>
            <a:spLocks noGrp="1"/>
          </p:cNvSpPr>
          <p:nvPr>
            <p:ph type="dt" sz="half" idx="10"/>
          </p:nvPr>
        </p:nvSpPr>
        <p:spPr/>
        <p:txBody>
          <a:bodyPr/>
          <a:lstStyle/>
          <a:p>
            <a:fld id="{48A87A34-81AB-432B-8DAE-1953F412C126}" type="datetimeFigureOut">
              <a:rPr lang="en-US" smtClean="0"/>
              <a:t>2/26/2019</a:t>
            </a:fld>
            <a:endParaRPr lang="en-US" dirty="0"/>
          </a:p>
        </p:txBody>
      </p:sp>
      <p:sp>
        <p:nvSpPr>
          <p:cNvPr id="5" name="Footer Placeholder 4">
            <a:extLst>
              <a:ext uri="{FF2B5EF4-FFF2-40B4-BE49-F238E27FC236}">
                <a16:creationId xmlns:a16="http://schemas.microsoft.com/office/drawing/2014/main" id="{0DAD7164-4B82-4B7C-B261-AE8C2281C5F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C1C7C05-7AE7-44E2-A2AB-5B2D8877FCBD}"/>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831405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F3A698-C2CE-4246-B4C4-2720C7563A0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EAE5A81-FF68-4A9F-B3DE-CB4044412F2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F3BA3928-76A1-4F28-8489-63FD1F404C57}"/>
              </a:ext>
            </a:extLst>
          </p:cNvPr>
          <p:cNvSpPr>
            <a:spLocks noGrp="1"/>
          </p:cNvSpPr>
          <p:nvPr>
            <p:ph type="dt" sz="half" idx="10"/>
          </p:nvPr>
        </p:nvSpPr>
        <p:spPr/>
        <p:txBody>
          <a:bodyPr/>
          <a:lstStyle/>
          <a:p>
            <a:fld id="{48A87A34-81AB-432B-8DAE-1953F412C126}" type="datetimeFigureOut">
              <a:rPr lang="en-US" smtClean="0"/>
              <a:t>2/26/2019</a:t>
            </a:fld>
            <a:endParaRPr lang="en-US" dirty="0"/>
          </a:p>
        </p:txBody>
      </p:sp>
      <p:sp>
        <p:nvSpPr>
          <p:cNvPr id="5" name="Footer Placeholder 4">
            <a:extLst>
              <a:ext uri="{FF2B5EF4-FFF2-40B4-BE49-F238E27FC236}">
                <a16:creationId xmlns:a16="http://schemas.microsoft.com/office/drawing/2014/main" id="{B831FAFC-80A4-4FED-9D42-6043B9E6158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9FF24C3-9563-4867-8A4C-2E5E3FA9D2C5}"/>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4996116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DB7CC5-0763-47CB-9862-B0A4138916C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7D1B4C3-353C-44C3-AA53-380422BB650E}"/>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670E064-49C3-4457-BBD6-C6D6F2A6EDE7}"/>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050A845-8DB9-409A-BB2B-57AC8FD0CE8B}"/>
              </a:ext>
            </a:extLst>
          </p:cNvPr>
          <p:cNvSpPr>
            <a:spLocks noGrp="1"/>
          </p:cNvSpPr>
          <p:nvPr>
            <p:ph type="dt" sz="half" idx="10"/>
          </p:nvPr>
        </p:nvSpPr>
        <p:spPr/>
        <p:txBody>
          <a:bodyPr/>
          <a:lstStyle/>
          <a:p>
            <a:fld id="{48A87A34-81AB-432B-8DAE-1953F412C126}" type="datetimeFigureOut">
              <a:rPr lang="en-US" smtClean="0"/>
              <a:t>2/26/2019</a:t>
            </a:fld>
            <a:endParaRPr lang="en-US" dirty="0"/>
          </a:p>
        </p:txBody>
      </p:sp>
      <p:sp>
        <p:nvSpPr>
          <p:cNvPr id="6" name="Footer Placeholder 5">
            <a:extLst>
              <a:ext uri="{FF2B5EF4-FFF2-40B4-BE49-F238E27FC236}">
                <a16:creationId xmlns:a16="http://schemas.microsoft.com/office/drawing/2014/main" id="{5B5DEF07-1824-4D8A-B2AD-E685CEAA458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ED203052-E13E-42E1-8D19-ACC2DF658142}"/>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0406303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CEDF95-B01E-4F4B-AEC9-29894258853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8277006-D34A-4748-B051-9DBA5C59AF2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AD55C8C7-14FF-46B0-AEC6-29563D857F71}"/>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97B794C-C5D6-4106-905F-3231FF016DD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92013D3D-EEE5-408E-B16D-4CB9C38C3A71}"/>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F8AC1CA-7FC4-414C-A8AA-9EA549AE06E4}"/>
              </a:ext>
            </a:extLst>
          </p:cNvPr>
          <p:cNvSpPr>
            <a:spLocks noGrp="1"/>
          </p:cNvSpPr>
          <p:nvPr>
            <p:ph type="dt" sz="half" idx="10"/>
          </p:nvPr>
        </p:nvSpPr>
        <p:spPr/>
        <p:txBody>
          <a:bodyPr/>
          <a:lstStyle/>
          <a:p>
            <a:fld id="{48A87A34-81AB-432B-8DAE-1953F412C126}" type="datetimeFigureOut">
              <a:rPr lang="en-US" smtClean="0"/>
              <a:t>2/26/2019</a:t>
            </a:fld>
            <a:endParaRPr lang="en-US" dirty="0"/>
          </a:p>
        </p:txBody>
      </p:sp>
      <p:sp>
        <p:nvSpPr>
          <p:cNvPr id="8" name="Footer Placeholder 7">
            <a:extLst>
              <a:ext uri="{FF2B5EF4-FFF2-40B4-BE49-F238E27FC236}">
                <a16:creationId xmlns:a16="http://schemas.microsoft.com/office/drawing/2014/main" id="{5E22C1C8-ED32-40AE-B40E-EB6FB921A344}"/>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1EE2C76E-3AED-46A8-B607-DE25AA31E7A5}"/>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8433632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3B620B-56CF-479B-8B69-48DCE153D4B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1821D8F-5782-4E6B-A11B-44C6E03DFC32}"/>
              </a:ext>
            </a:extLst>
          </p:cNvPr>
          <p:cNvSpPr>
            <a:spLocks noGrp="1"/>
          </p:cNvSpPr>
          <p:nvPr>
            <p:ph type="dt" sz="half" idx="10"/>
          </p:nvPr>
        </p:nvSpPr>
        <p:spPr/>
        <p:txBody>
          <a:bodyPr/>
          <a:lstStyle/>
          <a:p>
            <a:fld id="{48A87A34-81AB-432B-8DAE-1953F412C126}" type="datetimeFigureOut">
              <a:rPr lang="en-US" smtClean="0"/>
              <a:t>2/26/2019</a:t>
            </a:fld>
            <a:endParaRPr lang="en-US" dirty="0"/>
          </a:p>
        </p:txBody>
      </p:sp>
      <p:sp>
        <p:nvSpPr>
          <p:cNvPr id="4" name="Footer Placeholder 3">
            <a:extLst>
              <a:ext uri="{FF2B5EF4-FFF2-40B4-BE49-F238E27FC236}">
                <a16:creationId xmlns:a16="http://schemas.microsoft.com/office/drawing/2014/main" id="{9BF5AC4D-4F7B-4054-9689-D84A584FE074}"/>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DA66E0A1-2D69-463C-9DEC-6FA2BCA798C7}"/>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0710587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A0D346A-7E8F-4775-8894-0577BB64DD55}"/>
              </a:ext>
            </a:extLst>
          </p:cNvPr>
          <p:cNvSpPr>
            <a:spLocks noGrp="1"/>
          </p:cNvSpPr>
          <p:nvPr>
            <p:ph type="dt" sz="half" idx="10"/>
          </p:nvPr>
        </p:nvSpPr>
        <p:spPr/>
        <p:txBody>
          <a:bodyPr/>
          <a:lstStyle/>
          <a:p>
            <a:fld id="{48A87A34-81AB-432B-8DAE-1953F412C126}" type="datetimeFigureOut">
              <a:rPr lang="en-US" smtClean="0"/>
              <a:t>2/26/2019</a:t>
            </a:fld>
            <a:endParaRPr lang="en-US" dirty="0"/>
          </a:p>
        </p:txBody>
      </p:sp>
      <p:sp>
        <p:nvSpPr>
          <p:cNvPr id="3" name="Footer Placeholder 2">
            <a:extLst>
              <a:ext uri="{FF2B5EF4-FFF2-40B4-BE49-F238E27FC236}">
                <a16:creationId xmlns:a16="http://schemas.microsoft.com/office/drawing/2014/main" id="{C17481CF-8AFB-405D-9889-039E6EC8BF11}"/>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46FAE45A-565E-4BA6-99E9-5B48C9A43E76}"/>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7557320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8C0395-F908-4D3F-AF5A-E303C1E6199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E0992FE-145E-4925-A69E-DB9A6971422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7B8D600-9123-428B-8235-0138B7F9B6D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AB9139D-B89D-431C-AB63-37352E5F795A}"/>
              </a:ext>
            </a:extLst>
          </p:cNvPr>
          <p:cNvSpPr>
            <a:spLocks noGrp="1"/>
          </p:cNvSpPr>
          <p:nvPr>
            <p:ph type="dt" sz="half" idx="10"/>
          </p:nvPr>
        </p:nvSpPr>
        <p:spPr/>
        <p:txBody>
          <a:bodyPr/>
          <a:lstStyle/>
          <a:p>
            <a:fld id="{48A87A34-81AB-432B-8DAE-1953F412C126}" type="datetimeFigureOut">
              <a:rPr lang="en-US" smtClean="0"/>
              <a:t>2/26/2019</a:t>
            </a:fld>
            <a:endParaRPr lang="en-US" dirty="0"/>
          </a:p>
        </p:txBody>
      </p:sp>
      <p:sp>
        <p:nvSpPr>
          <p:cNvPr id="6" name="Footer Placeholder 5">
            <a:extLst>
              <a:ext uri="{FF2B5EF4-FFF2-40B4-BE49-F238E27FC236}">
                <a16:creationId xmlns:a16="http://schemas.microsoft.com/office/drawing/2014/main" id="{17B291EA-ECDD-4269-96F0-0364FF22649B}"/>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33C366FA-5BA6-4223-B8C7-82A46A9E92A7}"/>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76364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2AA914-6E48-4562-B079-478F8B5BD57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13FEFA1-DBF8-47A7-8B2E-C37A00910E4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75A11C7-6A77-4281-A8BC-AB1361F4DA7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0416606-D299-494B-8B7D-18E2A5E79D9B}"/>
              </a:ext>
            </a:extLst>
          </p:cNvPr>
          <p:cNvSpPr>
            <a:spLocks noGrp="1"/>
          </p:cNvSpPr>
          <p:nvPr>
            <p:ph type="dt" sz="half" idx="10"/>
          </p:nvPr>
        </p:nvSpPr>
        <p:spPr/>
        <p:txBody>
          <a:bodyPr/>
          <a:lstStyle/>
          <a:p>
            <a:fld id="{48A87A34-81AB-432B-8DAE-1953F412C126}" type="datetimeFigureOut">
              <a:rPr lang="en-US" smtClean="0"/>
              <a:pPr/>
              <a:t>2/26/2019</a:t>
            </a:fld>
            <a:endParaRPr lang="en-US" dirty="0"/>
          </a:p>
        </p:txBody>
      </p:sp>
      <p:sp>
        <p:nvSpPr>
          <p:cNvPr id="6" name="Footer Placeholder 5">
            <a:extLst>
              <a:ext uri="{FF2B5EF4-FFF2-40B4-BE49-F238E27FC236}">
                <a16:creationId xmlns:a16="http://schemas.microsoft.com/office/drawing/2014/main" id="{C6887246-8D9C-4ECF-92B2-1771E9FFB915}"/>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61E93D06-1418-463E-8A23-725B79599A20}"/>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7891419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FACACAC-35F7-4735-9AF6-ACC713FA450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70C6D13-C4F2-4ECA-BE34-B21DFA17E9C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836FF5-F376-4FEE-A6A0-8F3016C0C58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A87A34-81AB-432B-8DAE-1953F412C126}" type="datetimeFigureOut">
              <a:rPr lang="en-US" smtClean="0"/>
              <a:pPr/>
              <a:t>2/26/2019</a:t>
            </a:fld>
            <a:endParaRPr lang="en-US" dirty="0"/>
          </a:p>
        </p:txBody>
      </p:sp>
      <p:sp>
        <p:nvSpPr>
          <p:cNvPr id="5" name="Footer Placeholder 4">
            <a:extLst>
              <a:ext uri="{FF2B5EF4-FFF2-40B4-BE49-F238E27FC236}">
                <a16:creationId xmlns:a16="http://schemas.microsoft.com/office/drawing/2014/main" id="{E786639E-2266-4073-B615-1F654005299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22BF6040-7226-4B5B-A5D4-6F22A061E63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281665153"/>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1.jpeg"/><Relationship Id="rId7"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eg"/><Relationship Id="rId11" Type="http://schemas.openxmlformats.org/officeDocument/2006/relationships/image" Target="../media/image9.jpeg"/><Relationship Id="rId5" Type="http://schemas.openxmlformats.org/officeDocument/2006/relationships/image" Target="../media/image3.jpeg"/><Relationship Id="rId10" Type="http://schemas.openxmlformats.org/officeDocument/2006/relationships/image" Target="../media/image8.jpeg"/><Relationship Id="rId4" Type="http://schemas.openxmlformats.org/officeDocument/2006/relationships/image" Target="../media/image2.jpeg"/><Relationship Id="rId9" Type="http://schemas.openxmlformats.org/officeDocument/2006/relationships/image" Target="../media/image7.jpeg"/></Relationships>
</file>

<file path=ppt/slides/_rels/slide1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11.xml.rels><?xml version="1.0" encoding="UTF-8" standalone="yes"?>
<Relationships xmlns="http://schemas.openxmlformats.org/package/2006/relationships"><Relationship Id="rId3" Type="http://schemas.openxmlformats.org/officeDocument/2006/relationships/image" Target="../media/image31.jpeg"/><Relationship Id="rId7" Type="http://schemas.openxmlformats.org/officeDocument/2006/relationships/image" Target="../media/image35.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1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38.jpeg"/><Relationship Id="rId4" Type="http://schemas.openxmlformats.org/officeDocument/2006/relationships/image" Target="../media/image37.jpeg"/></Relationships>
</file>

<file path=ppt/slides/_rels/slide13.xml.rels><?xml version="1.0" encoding="UTF-8" standalone="yes"?>
<Relationships xmlns="http://schemas.openxmlformats.org/package/2006/relationships"><Relationship Id="rId3" Type="http://schemas.openxmlformats.org/officeDocument/2006/relationships/image" Target="../media/image39.jpeg"/><Relationship Id="rId7" Type="http://schemas.openxmlformats.org/officeDocument/2006/relationships/image" Target="../media/image43.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s>
</file>

<file path=ppt/slides/_rels/slide1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46.jpeg"/><Relationship Id="rId4" Type="http://schemas.openxmlformats.org/officeDocument/2006/relationships/image" Target="../media/image45.jpeg"/></Relationships>
</file>

<file path=ppt/slides/_rels/slide1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49.jpeg"/><Relationship Id="rId4" Type="http://schemas.openxmlformats.org/officeDocument/2006/relationships/image" Target="../media/image48.jpeg"/></Relationships>
</file>

<file path=ppt/slides/_rels/slide16.xml.rels><?xml version="1.0" encoding="UTF-8" standalone="yes"?>
<Relationships xmlns="http://schemas.openxmlformats.org/package/2006/relationships"><Relationship Id="rId3" Type="http://schemas.openxmlformats.org/officeDocument/2006/relationships/image" Target="../media/image50.jpeg"/><Relationship Id="rId7" Type="http://schemas.openxmlformats.org/officeDocument/2006/relationships/image" Target="../media/image54.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51.jpeg"/></Relationships>
</file>

<file path=ppt/slides/_rels/slide1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56.jpeg"/></Relationships>
</file>

<file path=ppt/slides/_rels/slide18.xml.rels><?xml version="1.0" encoding="UTF-8" standalone="yes"?>
<Relationships xmlns="http://schemas.openxmlformats.org/package/2006/relationships"><Relationship Id="rId8" Type="http://schemas.openxmlformats.org/officeDocument/2006/relationships/image" Target="../media/image64.jpeg"/><Relationship Id="rId13" Type="http://schemas.openxmlformats.org/officeDocument/2006/relationships/image" Target="../media/image69.jpeg"/><Relationship Id="rId3" Type="http://schemas.openxmlformats.org/officeDocument/2006/relationships/image" Target="../media/image59.jpeg"/><Relationship Id="rId7" Type="http://schemas.openxmlformats.org/officeDocument/2006/relationships/image" Target="../media/image63.jpeg"/><Relationship Id="rId12" Type="http://schemas.openxmlformats.org/officeDocument/2006/relationships/image" Target="../media/image68.jpe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62.jpeg"/><Relationship Id="rId11" Type="http://schemas.openxmlformats.org/officeDocument/2006/relationships/image" Target="../media/image67.jpeg"/><Relationship Id="rId5" Type="http://schemas.openxmlformats.org/officeDocument/2006/relationships/image" Target="../media/image61.jpeg"/><Relationship Id="rId10" Type="http://schemas.openxmlformats.org/officeDocument/2006/relationships/image" Target="../media/image66.jpeg"/><Relationship Id="rId4" Type="http://schemas.openxmlformats.org/officeDocument/2006/relationships/image" Target="../media/image60.jpeg"/><Relationship Id="rId9" Type="http://schemas.openxmlformats.org/officeDocument/2006/relationships/image" Target="../media/image65.jpeg"/></Relationships>
</file>

<file path=ppt/slides/_rels/slide19.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72.jpeg"/><Relationship Id="rId4" Type="http://schemas.openxmlformats.org/officeDocument/2006/relationships/image" Target="../media/image71.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76.jpeg"/><Relationship Id="rId5" Type="http://schemas.openxmlformats.org/officeDocument/2006/relationships/image" Target="../media/image75.jpeg"/><Relationship Id="rId4" Type="http://schemas.openxmlformats.org/officeDocument/2006/relationships/image" Target="../media/image74.jpeg"/></Relationships>
</file>

<file path=ppt/slides/_rels/slide21.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80.jpeg"/><Relationship Id="rId5" Type="http://schemas.openxmlformats.org/officeDocument/2006/relationships/image" Target="../media/image79.jpeg"/><Relationship Id="rId4" Type="http://schemas.openxmlformats.org/officeDocument/2006/relationships/image" Target="../media/image78.jpeg"/></Relationships>
</file>

<file path=ppt/slides/_rels/slide22.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84.jpeg"/><Relationship Id="rId5" Type="http://schemas.openxmlformats.org/officeDocument/2006/relationships/image" Target="../media/image83.jpeg"/><Relationship Id="rId4" Type="http://schemas.openxmlformats.org/officeDocument/2006/relationships/image" Target="../media/image82.jpeg"/></Relationships>
</file>

<file path=ppt/slides/_rels/slide23.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87.jpeg"/><Relationship Id="rId4" Type="http://schemas.openxmlformats.org/officeDocument/2006/relationships/image" Target="../media/image86.jpeg"/></Relationships>
</file>

<file path=ppt/slides/_rels/slide24.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90.jpeg"/><Relationship Id="rId4" Type="http://schemas.openxmlformats.org/officeDocument/2006/relationships/image" Target="../media/image89.jpeg"/></Relationships>
</file>

<file path=ppt/slides/_rels/slide25.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94.jpeg"/><Relationship Id="rId5" Type="http://schemas.openxmlformats.org/officeDocument/2006/relationships/image" Target="../media/image93.jpeg"/><Relationship Id="rId4" Type="http://schemas.openxmlformats.org/officeDocument/2006/relationships/image" Target="../media/image92.jpeg"/></Relationships>
</file>

<file path=ppt/slides/_rels/slide26.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97.jpeg"/><Relationship Id="rId4" Type="http://schemas.openxmlformats.org/officeDocument/2006/relationships/image" Target="../media/image96.jpeg"/></Relationships>
</file>

<file path=ppt/slides/_rels/slide27.xml.rels><?xml version="1.0" encoding="UTF-8" standalone="yes"?>
<Relationships xmlns="http://schemas.openxmlformats.org/package/2006/relationships"><Relationship Id="rId8" Type="http://schemas.openxmlformats.org/officeDocument/2006/relationships/image" Target="../media/image103.jpeg"/><Relationship Id="rId3" Type="http://schemas.openxmlformats.org/officeDocument/2006/relationships/image" Target="../media/image98.jpeg"/><Relationship Id="rId7" Type="http://schemas.openxmlformats.org/officeDocument/2006/relationships/image" Target="../media/image102.jpe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101.jpeg"/><Relationship Id="rId5" Type="http://schemas.openxmlformats.org/officeDocument/2006/relationships/image" Target="../media/image100.jpeg"/><Relationship Id="rId4" Type="http://schemas.openxmlformats.org/officeDocument/2006/relationships/image" Target="../media/image99.jpeg"/></Relationships>
</file>

<file path=ppt/slides/_rels/slide28.xml.rels><?xml version="1.0" encoding="UTF-8" standalone="yes"?>
<Relationships xmlns="http://schemas.openxmlformats.org/package/2006/relationships"><Relationship Id="rId3" Type="http://schemas.openxmlformats.org/officeDocument/2006/relationships/image" Target="../media/image104.png"/><Relationship Id="rId7" Type="http://schemas.openxmlformats.org/officeDocument/2006/relationships/image" Target="../media/image108.jpe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107.jpeg"/><Relationship Id="rId5" Type="http://schemas.openxmlformats.org/officeDocument/2006/relationships/image" Target="../media/image106.jpeg"/><Relationship Id="rId4" Type="http://schemas.openxmlformats.org/officeDocument/2006/relationships/image" Target="../media/image105.jpeg"/></Relationships>
</file>

<file path=ppt/slides/_rels/slide29.xml.rels><?xml version="1.0" encoding="UTF-8" standalone="yes"?>
<Relationships xmlns="http://schemas.openxmlformats.org/package/2006/relationships"><Relationship Id="rId8" Type="http://schemas.openxmlformats.org/officeDocument/2006/relationships/image" Target="../media/image114.jpeg"/><Relationship Id="rId3" Type="http://schemas.openxmlformats.org/officeDocument/2006/relationships/image" Target="../media/image109.jpeg"/><Relationship Id="rId7" Type="http://schemas.openxmlformats.org/officeDocument/2006/relationships/image" Target="../media/image113.jpe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112.jpeg"/><Relationship Id="rId5" Type="http://schemas.openxmlformats.org/officeDocument/2006/relationships/image" Target="../media/image111.jpeg"/><Relationship Id="rId10" Type="http://schemas.openxmlformats.org/officeDocument/2006/relationships/image" Target="../media/image116.jpeg"/><Relationship Id="rId4" Type="http://schemas.openxmlformats.org/officeDocument/2006/relationships/image" Target="../media/image110.jpeg"/><Relationship Id="rId9" Type="http://schemas.openxmlformats.org/officeDocument/2006/relationships/image" Target="../media/image115.jpeg"/></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30.xml.rels><?xml version="1.0" encoding="UTF-8" standalone="yes"?>
<Relationships xmlns="http://schemas.openxmlformats.org/package/2006/relationships"><Relationship Id="rId8" Type="http://schemas.openxmlformats.org/officeDocument/2006/relationships/image" Target="../media/image122.jpeg"/><Relationship Id="rId3" Type="http://schemas.openxmlformats.org/officeDocument/2006/relationships/image" Target="../media/image117.jpeg"/><Relationship Id="rId7" Type="http://schemas.openxmlformats.org/officeDocument/2006/relationships/image" Target="../media/image121.jpe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120.jpeg"/><Relationship Id="rId5" Type="http://schemas.openxmlformats.org/officeDocument/2006/relationships/image" Target="../media/image119.jpeg"/><Relationship Id="rId4" Type="http://schemas.openxmlformats.org/officeDocument/2006/relationships/image" Target="../media/image118.png"/><Relationship Id="rId9" Type="http://schemas.openxmlformats.org/officeDocument/2006/relationships/image" Target="../media/image123.jpeg"/></Relationships>
</file>

<file path=ppt/slides/_rels/slide31.xml.rels><?xml version="1.0" encoding="UTF-8" standalone="yes"?>
<Relationships xmlns="http://schemas.openxmlformats.org/package/2006/relationships"><Relationship Id="rId8" Type="http://schemas.openxmlformats.org/officeDocument/2006/relationships/image" Target="../media/image129.jpeg"/><Relationship Id="rId3" Type="http://schemas.openxmlformats.org/officeDocument/2006/relationships/image" Target="../media/image124.jpeg"/><Relationship Id="rId7" Type="http://schemas.openxmlformats.org/officeDocument/2006/relationships/image" Target="../media/image128.jpe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127.jpeg"/><Relationship Id="rId5" Type="http://schemas.openxmlformats.org/officeDocument/2006/relationships/image" Target="../media/image126.jpeg"/><Relationship Id="rId4" Type="http://schemas.openxmlformats.org/officeDocument/2006/relationships/image" Target="../media/image125.jpeg"/></Relationships>
</file>

<file path=ppt/slides/_rels/slide32.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134.jpeg"/><Relationship Id="rId5" Type="http://schemas.openxmlformats.org/officeDocument/2006/relationships/image" Target="../media/image133.jpeg"/><Relationship Id="rId4" Type="http://schemas.openxmlformats.org/officeDocument/2006/relationships/image" Target="../media/image132.jpeg"/></Relationships>
</file>

<file path=ppt/slides/_rels/slide34.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138.jpeg"/><Relationship Id="rId5" Type="http://schemas.openxmlformats.org/officeDocument/2006/relationships/image" Target="../media/image137.jpeg"/><Relationship Id="rId4" Type="http://schemas.openxmlformats.org/officeDocument/2006/relationships/image" Target="../media/image136.jpeg"/></Relationships>
</file>

<file path=ppt/slides/_rels/slide35.xml.rels><?xml version="1.0" encoding="UTF-8" standalone="yes"?>
<Relationships xmlns="http://schemas.openxmlformats.org/package/2006/relationships"><Relationship Id="rId8" Type="http://schemas.openxmlformats.org/officeDocument/2006/relationships/image" Target="../media/image144.jpeg"/><Relationship Id="rId3" Type="http://schemas.openxmlformats.org/officeDocument/2006/relationships/image" Target="../media/image139.jpeg"/><Relationship Id="rId7" Type="http://schemas.openxmlformats.org/officeDocument/2006/relationships/image" Target="../media/image143.jpe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142.jpeg"/><Relationship Id="rId5" Type="http://schemas.openxmlformats.org/officeDocument/2006/relationships/image" Target="../media/image141.jpeg"/><Relationship Id="rId4" Type="http://schemas.openxmlformats.org/officeDocument/2006/relationships/image" Target="../media/image140.jpe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8" Type="http://schemas.openxmlformats.org/officeDocument/2006/relationships/image" Target="../media/image150.jpeg"/><Relationship Id="rId3" Type="http://schemas.openxmlformats.org/officeDocument/2006/relationships/image" Target="../media/image145.jpeg"/><Relationship Id="rId7" Type="http://schemas.openxmlformats.org/officeDocument/2006/relationships/image" Target="../media/image149.jpe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148.jpeg"/><Relationship Id="rId5" Type="http://schemas.openxmlformats.org/officeDocument/2006/relationships/image" Target="../media/image147.jpeg"/><Relationship Id="rId4" Type="http://schemas.openxmlformats.org/officeDocument/2006/relationships/image" Target="../media/image146.jpeg"/></Relationships>
</file>

<file path=ppt/slides/_rels/slide38.xml.rels><?xml version="1.0" encoding="UTF-8" standalone="yes"?>
<Relationships xmlns="http://schemas.openxmlformats.org/package/2006/relationships"><Relationship Id="rId3" Type="http://schemas.openxmlformats.org/officeDocument/2006/relationships/image" Target="../media/image151.jpeg"/><Relationship Id="rId7" Type="http://schemas.openxmlformats.org/officeDocument/2006/relationships/image" Target="../media/image155.jpe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154.jpeg"/><Relationship Id="rId5" Type="http://schemas.openxmlformats.org/officeDocument/2006/relationships/image" Target="../media/image153.jpeg"/><Relationship Id="rId4" Type="http://schemas.openxmlformats.org/officeDocument/2006/relationships/image" Target="../media/image152.jpeg"/></Relationships>
</file>

<file path=ppt/slides/_rels/slide39.xml.rels><?xml version="1.0" encoding="UTF-8" standalone="yes"?>
<Relationships xmlns="http://schemas.openxmlformats.org/package/2006/relationships"><Relationship Id="rId3" Type="http://schemas.openxmlformats.org/officeDocument/2006/relationships/image" Target="../media/image156.jpeg"/><Relationship Id="rId7" Type="http://schemas.openxmlformats.org/officeDocument/2006/relationships/image" Target="../media/image160.pn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159.jpeg"/><Relationship Id="rId5" Type="http://schemas.openxmlformats.org/officeDocument/2006/relationships/image" Target="../media/image158.jpeg"/><Relationship Id="rId4" Type="http://schemas.openxmlformats.org/officeDocument/2006/relationships/image" Target="../media/image157.jpeg"/></Relationships>
</file>

<file path=ppt/slides/_rels/slide4.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4.jpeg"/><Relationship Id="rId7" Type="http://schemas.openxmlformats.org/officeDocument/2006/relationships/image" Target="../media/image17.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jpeg"/><Relationship Id="rId5" Type="http://schemas.openxmlformats.org/officeDocument/2006/relationships/image" Target="../media/image16.jpeg"/><Relationship Id="rId4" Type="http://schemas.openxmlformats.org/officeDocument/2006/relationships/image" Target="../media/image15.jpeg"/><Relationship Id="rId9" Type="http://schemas.openxmlformats.org/officeDocument/2006/relationships/image" Target="../media/image19.png"/></Relationships>
</file>

<file path=ppt/slides/_rels/slide40.xml.rels><?xml version="1.0" encoding="UTF-8" standalone="yes"?>
<Relationships xmlns="http://schemas.openxmlformats.org/package/2006/relationships"><Relationship Id="rId3" Type="http://schemas.openxmlformats.org/officeDocument/2006/relationships/image" Target="../media/image161.jpeg"/><Relationship Id="rId7" Type="http://schemas.openxmlformats.org/officeDocument/2006/relationships/image" Target="../media/image165.pn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164.jpeg"/><Relationship Id="rId5" Type="http://schemas.openxmlformats.org/officeDocument/2006/relationships/image" Target="../media/image163.jpeg"/><Relationship Id="rId4" Type="http://schemas.openxmlformats.org/officeDocument/2006/relationships/image" Target="../media/image162.jpeg"/></Relationships>
</file>

<file path=ppt/slides/_rels/slide41.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169.jpeg"/><Relationship Id="rId5" Type="http://schemas.openxmlformats.org/officeDocument/2006/relationships/image" Target="../media/image168.jpeg"/><Relationship Id="rId4" Type="http://schemas.openxmlformats.org/officeDocument/2006/relationships/image" Target="../media/image167.jpe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0.jpg"/><Relationship Id="rId7"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10" Type="http://schemas.openxmlformats.org/officeDocument/2006/relationships/image" Target="../media/image14.png"/><Relationship Id="rId4" Type="http://schemas.openxmlformats.org/officeDocument/2006/relationships/image" Target="../media/image22.png"/><Relationship Id="rId9"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26.jpeg"/></Relationships>
</file>

<file path=ppt/slides/_rels/slide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482EF6-A21E-4B4A-A949-78D9495EFE44}"/>
              </a:ext>
            </a:extLst>
          </p:cNvPr>
          <p:cNvSpPr>
            <a:spLocks noGrp="1"/>
          </p:cNvSpPr>
          <p:nvPr>
            <p:ph type="ctrTitle"/>
          </p:nvPr>
        </p:nvSpPr>
        <p:spPr>
          <a:xfrm>
            <a:off x="3070488" y="2797180"/>
            <a:ext cx="5009097" cy="2100790"/>
          </a:xfrm>
        </p:spPr>
        <p:txBody>
          <a:bodyPr anchor="ctr">
            <a:normAutofit/>
          </a:bodyPr>
          <a:lstStyle/>
          <a:p>
            <a:r>
              <a:rPr lang="en-US" sz="4800" dirty="0"/>
              <a:t>LEARN THIS ART, YOU PHILISTINES!</a:t>
            </a:r>
          </a:p>
        </p:txBody>
      </p:sp>
      <p:sp>
        <p:nvSpPr>
          <p:cNvPr id="3" name="Subtitle 2">
            <a:extLst>
              <a:ext uri="{FF2B5EF4-FFF2-40B4-BE49-F238E27FC236}">
                <a16:creationId xmlns:a16="http://schemas.microsoft.com/office/drawing/2014/main" id="{A974F160-D99E-4546-97C4-025552D11B58}"/>
              </a:ext>
            </a:extLst>
          </p:cNvPr>
          <p:cNvSpPr>
            <a:spLocks noGrp="1"/>
          </p:cNvSpPr>
          <p:nvPr>
            <p:ph type="subTitle" idx="1"/>
          </p:nvPr>
        </p:nvSpPr>
        <p:spPr>
          <a:xfrm>
            <a:off x="7928502" y="2610510"/>
            <a:ext cx="1958781" cy="2432390"/>
          </a:xfrm>
        </p:spPr>
        <p:txBody>
          <a:bodyPr anchor="ctr">
            <a:normAutofit/>
          </a:bodyPr>
          <a:lstStyle/>
          <a:p>
            <a:pPr algn="r"/>
            <a:r>
              <a:rPr lang="en-US" sz="2000" dirty="0"/>
              <a:t>SEE NOTES ON EACH PAGE FOR DESCRIPTIONS</a:t>
            </a:r>
          </a:p>
        </p:txBody>
      </p:sp>
      <p:pic>
        <p:nvPicPr>
          <p:cNvPr id="7" name="Picture 8" descr="Image result for GIORGIONE WORKS SLEEPING VENUS">
            <a:extLst>
              <a:ext uri="{FF2B5EF4-FFF2-40B4-BE49-F238E27FC236}">
                <a16:creationId xmlns:a16="http://schemas.microsoft.com/office/drawing/2014/main" id="{1059A04A-16FB-4489-B89A-277C4EF92F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2064" y="2847667"/>
            <a:ext cx="2724150" cy="1676400"/>
          </a:xfrm>
          <a:prstGeom prst="rect">
            <a:avLst/>
          </a:prstGeom>
          <a:noFill/>
          <a:extLst>
            <a:ext uri="{909E8E84-426E-40DD-AFC4-6F175D3DCCD1}">
              <a14:hiddenFill xmlns:a14="http://schemas.microsoft.com/office/drawing/2010/main">
                <a:solidFill>
                  <a:srgbClr val="FFFFFF"/>
                </a:solidFill>
              </a14:hiddenFill>
            </a:ext>
          </a:extLst>
        </p:spPr>
      </p:pic>
      <p:pic>
        <p:nvPicPr>
          <p:cNvPr id="30722" name="Picture 2" descr="Poster Maja Desnuda">
            <a:extLst>
              <a:ext uri="{FF2B5EF4-FFF2-40B4-BE49-F238E27FC236}">
                <a16:creationId xmlns:a16="http://schemas.microsoft.com/office/drawing/2014/main" id="{C146686C-1B1A-4797-B210-25B338F7A33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938" t="9773" r="5727" b="10762"/>
          <a:stretch/>
        </p:blipFill>
        <p:spPr bwMode="auto">
          <a:xfrm>
            <a:off x="8027884" y="109931"/>
            <a:ext cx="4159250" cy="1990661"/>
          </a:xfrm>
          <a:prstGeom prst="rect">
            <a:avLst/>
          </a:prstGeom>
          <a:noFill/>
          <a:extLst>
            <a:ext uri="{909E8E84-426E-40DD-AFC4-6F175D3DCCD1}">
              <a14:hiddenFill xmlns:a14="http://schemas.microsoft.com/office/drawing/2010/main">
                <a:solidFill>
                  <a:srgbClr val="FFFFFF"/>
                </a:solidFill>
              </a14:hiddenFill>
            </a:ext>
          </a:extLst>
        </p:spPr>
      </p:pic>
      <p:pic>
        <p:nvPicPr>
          <p:cNvPr id="30724" name="Picture 4" descr="Image result for VENUS OF URBINO">
            <a:extLst>
              <a:ext uri="{FF2B5EF4-FFF2-40B4-BE49-F238E27FC236}">
                <a16:creationId xmlns:a16="http://schemas.microsoft.com/office/drawing/2014/main" id="{65CAD857-1554-4649-ACF2-53A66F73B1B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470" y="56810"/>
            <a:ext cx="3620704" cy="2591390"/>
          </a:xfrm>
          <a:prstGeom prst="rect">
            <a:avLst/>
          </a:prstGeom>
          <a:noFill/>
          <a:extLst>
            <a:ext uri="{909E8E84-426E-40DD-AFC4-6F175D3DCCD1}">
              <a14:hiddenFill xmlns:a14="http://schemas.microsoft.com/office/drawing/2010/main">
                <a:solidFill>
                  <a:srgbClr val="FFFFFF"/>
                </a:solidFill>
              </a14:hiddenFill>
            </a:ext>
          </a:extLst>
        </p:spPr>
      </p:pic>
      <p:pic>
        <p:nvPicPr>
          <p:cNvPr id="30726" name="Picture 6" descr="Image result for OLYMPIA MANET">
            <a:extLst>
              <a:ext uri="{FF2B5EF4-FFF2-40B4-BE49-F238E27FC236}">
                <a16:creationId xmlns:a16="http://schemas.microsoft.com/office/drawing/2014/main" id="{CC64F295-7E16-459C-8C5E-71473F88BA7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69252" y="56810"/>
            <a:ext cx="4159250" cy="2790857"/>
          </a:xfrm>
          <a:prstGeom prst="rect">
            <a:avLst/>
          </a:prstGeom>
          <a:noFill/>
          <a:extLst>
            <a:ext uri="{909E8E84-426E-40DD-AFC4-6F175D3DCCD1}">
              <a14:hiddenFill xmlns:a14="http://schemas.microsoft.com/office/drawing/2010/main">
                <a:solidFill>
                  <a:srgbClr val="FFFFFF"/>
                </a:solidFill>
              </a14:hiddenFill>
            </a:ext>
          </a:extLst>
        </p:spPr>
      </p:pic>
      <p:pic>
        <p:nvPicPr>
          <p:cNvPr id="30728" name="Picture 8" descr="A Modern Olympia, 1870 by Paul Cezanne">
            <a:extLst>
              <a:ext uri="{FF2B5EF4-FFF2-40B4-BE49-F238E27FC236}">
                <a16:creationId xmlns:a16="http://schemas.microsoft.com/office/drawing/2014/main" id="{F67E043D-36F4-4F80-BC3D-1B5047BB3C2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575800" y="4454435"/>
            <a:ext cx="2616200" cy="2366412"/>
          </a:xfrm>
          <a:prstGeom prst="rect">
            <a:avLst/>
          </a:prstGeom>
          <a:noFill/>
          <a:extLst>
            <a:ext uri="{909E8E84-426E-40DD-AFC4-6F175D3DCCD1}">
              <a14:hiddenFill xmlns:a14="http://schemas.microsoft.com/office/drawing/2010/main">
                <a:solidFill>
                  <a:srgbClr val="FFFFFF"/>
                </a:solidFill>
              </a14:hiddenFill>
            </a:ext>
          </a:extLst>
        </p:spPr>
      </p:pic>
      <p:pic>
        <p:nvPicPr>
          <p:cNvPr id="30730" name="Picture 10" descr="Image result for the grande odalisque painting">
            <a:extLst>
              <a:ext uri="{FF2B5EF4-FFF2-40B4-BE49-F238E27FC236}">
                <a16:creationId xmlns:a16="http://schemas.microsoft.com/office/drawing/2014/main" id="{89473824-B1BD-4A5C-A39A-3F68B2F512E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768351" y="5137551"/>
            <a:ext cx="2738137" cy="1504549"/>
          </a:xfrm>
          <a:prstGeom prst="rect">
            <a:avLst/>
          </a:prstGeom>
          <a:noFill/>
          <a:extLst>
            <a:ext uri="{909E8E84-426E-40DD-AFC4-6F175D3DCCD1}">
              <a14:hiddenFill xmlns:a14="http://schemas.microsoft.com/office/drawing/2010/main">
                <a:solidFill>
                  <a:srgbClr val="FFFFFF"/>
                </a:solidFill>
              </a14:hiddenFill>
            </a:ext>
          </a:extLst>
        </p:spPr>
      </p:pic>
      <p:pic>
        <p:nvPicPr>
          <p:cNvPr id="30732" name="Picture 12" descr="Image result for VENUS VICTRIX">
            <a:extLst>
              <a:ext uri="{FF2B5EF4-FFF2-40B4-BE49-F238E27FC236}">
                <a16:creationId xmlns:a16="http://schemas.microsoft.com/office/drawing/2014/main" id="{9E3851BE-51AA-4688-A976-F8557D94561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6573" y="4805210"/>
            <a:ext cx="3566601" cy="1990661"/>
          </a:xfrm>
          <a:prstGeom prst="rect">
            <a:avLst/>
          </a:prstGeom>
          <a:noFill/>
          <a:extLst>
            <a:ext uri="{909E8E84-426E-40DD-AFC4-6F175D3DCCD1}">
              <a14:hiddenFill xmlns:a14="http://schemas.microsoft.com/office/drawing/2010/main">
                <a:solidFill>
                  <a:srgbClr val="FFFFFF"/>
                </a:solidFill>
              </a14:hiddenFill>
            </a:ext>
          </a:extLst>
        </p:spPr>
      </p:pic>
      <p:pic>
        <p:nvPicPr>
          <p:cNvPr id="30734" name="Picture 14" descr="Image result for nymph of fontainebleau cellini">
            <a:extLst>
              <a:ext uri="{FF2B5EF4-FFF2-40B4-BE49-F238E27FC236}">
                <a16:creationId xmlns:a16="http://schemas.microsoft.com/office/drawing/2014/main" id="{B7E69381-32A4-4A57-95D8-F99A2B17344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733167" y="4805743"/>
            <a:ext cx="2985192" cy="1990128"/>
          </a:xfrm>
          <a:prstGeom prst="rect">
            <a:avLst/>
          </a:prstGeom>
          <a:noFill/>
          <a:extLst>
            <a:ext uri="{909E8E84-426E-40DD-AFC4-6F175D3DCCD1}">
              <a14:hiddenFill xmlns:a14="http://schemas.microsoft.com/office/drawing/2010/main">
                <a:solidFill>
                  <a:srgbClr val="FFFFFF"/>
                </a:solidFill>
              </a14:hiddenFill>
            </a:ext>
          </a:extLst>
        </p:spPr>
      </p:pic>
      <p:pic>
        <p:nvPicPr>
          <p:cNvPr id="30736" name="Picture 16" descr="Image result for girl under a japanese umbrella">
            <a:extLst>
              <a:ext uri="{FF2B5EF4-FFF2-40B4-BE49-F238E27FC236}">
                <a16:creationId xmlns:a16="http://schemas.microsoft.com/office/drawing/2014/main" id="{805767A6-E4A7-487E-8FE8-77F78D2665C3}"/>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094137" y="2004169"/>
            <a:ext cx="2097863" cy="24362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6943674"/>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602E3-38FF-4CD5-9A3A-34437496C967}"/>
              </a:ext>
            </a:extLst>
          </p:cNvPr>
          <p:cNvSpPr>
            <a:spLocks noGrp="1"/>
          </p:cNvSpPr>
          <p:nvPr>
            <p:ph type="title"/>
          </p:nvPr>
        </p:nvSpPr>
        <p:spPr>
          <a:xfrm>
            <a:off x="0" y="304799"/>
            <a:ext cx="5589469" cy="1496277"/>
          </a:xfrm>
        </p:spPr>
        <p:txBody>
          <a:bodyPr vert="horz" lIns="91440" tIns="45720" rIns="91440" bIns="0" rtlCol="0" anchor="b">
            <a:normAutofit/>
          </a:bodyPr>
          <a:lstStyle/>
          <a:p>
            <a:r>
              <a:rPr lang="en-US" sz="4800" dirty="0"/>
              <a:t>GARDEN OF EARTHLY DELIGHTS, EXTERIOR</a:t>
            </a:r>
          </a:p>
        </p:txBody>
      </p:sp>
      <p:pic>
        <p:nvPicPr>
          <p:cNvPr id="6146" name="Picture 2" descr="https://upload.wikimedia.org/wikipedia/commons/thumb/e/ea/Hieronymus_Bosch_-_The_Garden_of_Earthly_Delights_-_The_exterior_%28shutters%29.jpg/800px-Hieronymus_Bosch_-_The_Garden_of_Earthly_Delights_-_The_exterior_%28shutters%29.jpg">
            <a:extLst>
              <a:ext uri="{FF2B5EF4-FFF2-40B4-BE49-F238E27FC236}">
                <a16:creationId xmlns:a16="http://schemas.microsoft.com/office/drawing/2014/main" id="{FEACEDAD-4963-4C1E-B4DC-C8F02CCAF6E1}"/>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54374" y="1892439"/>
            <a:ext cx="4299552" cy="4660762"/>
          </a:xfrm>
          <a:prstGeom prst="rect">
            <a:avLst/>
          </a:prstGeom>
          <a:noFill/>
          <a:extLst>
            <a:ext uri="{909E8E84-426E-40DD-AFC4-6F175D3DCCD1}">
              <a14:hiddenFill xmlns:a14="http://schemas.microsoft.com/office/drawing/2010/main">
                <a:solidFill>
                  <a:srgbClr val="FFFFFF"/>
                </a:solidFill>
              </a14:hiddenFill>
            </a:ext>
          </a:extLst>
        </p:spPr>
      </p:pic>
      <p:sp>
        <p:nvSpPr>
          <p:cNvPr id="16" name="Title 1">
            <a:extLst>
              <a:ext uri="{FF2B5EF4-FFF2-40B4-BE49-F238E27FC236}">
                <a16:creationId xmlns:a16="http://schemas.microsoft.com/office/drawing/2014/main" id="{02A0B13B-9CEC-49AE-B52C-D3E4BC3F5B18}"/>
              </a:ext>
            </a:extLst>
          </p:cNvPr>
          <p:cNvSpPr txBox="1">
            <a:spLocks/>
          </p:cNvSpPr>
          <p:nvPr/>
        </p:nvSpPr>
        <p:spPr>
          <a:xfrm>
            <a:off x="6063661" y="304799"/>
            <a:ext cx="5589469" cy="1496277"/>
          </a:xfrm>
          <a:prstGeom prst="rect">
            <a:avLst/>
          </a:prstGeom>
        </p:spPr>
        <p:txBody>
          <a:bodyPr vert="horz" lIns="91440" tIns="45720" rIns="91440" bIns="0" rtlCol="0" anchor="b">
            <a:normAutofit fontScale="97500"/>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r>
              <a:rPr lang="en-US" sz="4800" dirty="0"/>
              <a:t>THE HAYWAIN TRIPTYCH</a:t>
            </a:r>
          </a:p>
        </p:txBody>
      </p:sp>
      <p:pic>
        <p:nvPicPr>
          <p:cNvPr id="6152" name="Picture 8" descr="http://www.visual-arts-cork.com/images-oils/bosch-haywain-triptych.jpg">
            <a:extLst>
              <a:ext uri="{FF2B5EF4-FFF2-40B4-BE49-F238E27FC236}">
                <a16:creationId xmlns:a16="http://schemas.microsoft.com/office/drawing/2014/main" id="{974F8AB3-5114-4961-86D0-271C27017F8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71598" y="2008046"/>
            <a:ext cx="6366028" cy="41025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4334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5BD40D-5FCC-4B4C-AD0A-47A5645ED391}"/>
              </a:ext>
            </a:extLst>
          </p:cNvPr>
          <p:cNvSpPr>
            <a:spLocks noGrp="1"/>
          </p:cNvSpPr>
          <p:nvPr>
            <p:ph type="title"/>
          </p:nvPr>
        </p:nvSpPr>
        <p:spPr>
          <a:xfrm>
            <a:off x="5196457" y="804519"/>
            <a:ext cx="5550357" cy="1049235"/>
          </a:xfrm>
        </p:spPr>
        <p:txBody>
          <a:bodyPr>
            <a:normAutofit fontScale="90000"/>
          </a:bodyPr>
          <a:lstStyle/>
          <a:p>
            <a:r>
              <a:rPr lang="en-US" dirty="0"/>
              <a:t>Northern renaissance-Germany	</a:t>
            </a:r>
          </a:p>
        </p:txBody>
      </p:sp>
      <p:sp>
        <p:nvSpPr>
          <p:cNvPr id="3" name="Content Placeholder 2">
            <a:extLst>
              <a:ext uri="{FF2B5EF4-FFF2-40B4-BE49-F238E27FC236}">
                <a16:creationId xmlns:a16="http://schemas.microsoft.com/office/drawing/2014/main" id="{221E7F5D-3DF2-4F96-BB4F-AAE7F0667BF6}"/>
              </a:ext>
            </a:extLst>
          </p:cNvPr>
          <p:cNvSpPr>
            <a:spLocks noGrp="1"/>
          </p:cNvSpPr>
          <p:nvPr>
            <p:ph idx="1"/>
          </p:nvPr>
        </p:nvSpPr>
        <p:spPr>
          <a:xfrm>
            <a:off x="5196457" y="2015732"/>
            <a:ext cx="5550357" cy="3450613"/>
          </a:xfrm>
        </p:spPr>
        <p:txBody>
          <a:bodyPr>
            <a:normAutofit/>
          </a:bodyPr>
          <a:lstStyle/>
          <a:p>
            <a:r>
              <a:rPr lang="en-US" dirty="0"/>
              <a:t>ALBRECHT DURER</a:t>
            </a:r>
          </a:p>
          <a:p>
            <a:r>
              <a:rPr lang="en-US" dirty="0"/>
              <a:t>HANS HOLBEIN THE YOUNGER</a:t>
            </a:r>
          </a:p>
          <a:p>
            <a:r>
              <a:rPr lang="en-US" dirty="0"/>
              <a:t>MATTHIAS GRUNEWALD</a:t>
            </a:r>
          </a:p>
          <a:p>
            <a:r>
              <a:rPr lang="en-US" dirty="0"/>
              <a:t>LUCAS CRANACH THE ELDER</a:t>
            </a:r>
          </a:p>
        </p:txBody>
      </p:sp>
      <p:pic>
        <p:nvPicPr>
          <p:cNvPr id="8194" name="Picture 2" descr="https://upload.wikimedia.org/wikipedia/commons/thumb/b/b7/Martin_Luther_by_Cranach-restoration.jpg/170px-Martin_Luther_by_Cranach-restoration.jpg">
            <a:extLst>
              <a:ext uri="{FF2B5EF4-FFF2-40B4-BE49-F238E27FC236}">
                <a16:creationId xmlns:a16="http://schemas.microsoft.com/office/drawing/2014/main" id="{9D25BDCE-B702-48E1-900B-CBB352AED6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2442" y="600649"/>
            <a:ext cx="2315788" cy="2492878"/>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Image result for holbein christs body in the tomb">
            <a:extLst>
              <a:ext uri="{FF2B5EF4-FFF2-40B4-BE49-F238E27FC236}">
                <a16:creationId xmlns:a16="http://schemas.microsoft.com/office/drawing/2014/main" id="{BE849CCB-3298-40D1-BFFF-CFB2229A05B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89121" y="4072446"/>
            <a:ext cx="5550660" cy="2541265"/>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Image result for durer self portrait">
            <a:extLst>
              <a:ext uri="{FF2B5EF4-FFF2-40B4-BE49-F238E27FC236}">
                <a16:creationId xmlns:a16="http://schemas.microsoft.com/office/drawing/2014/main" id="{363696FC-76F7-444D-89AE-E1D5F0794A4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12955" y="596454"/>
            <a:ext cx="1803559" cy="2492878"/>
          </a:xfrm>
          <a:prstGeom prst="rect">
            <a:avLst/>
          </a:prstGeom>
          <a:noFill/>
          <a:extLst>
            <a:ext uri="{909E8E84-426E-40DD-AFC4-6F175D3DCCD1}">
              <a14:hiddenFill xmlns:a14="http://schemas.microsoft.com/office/drawing/2010/main">
                <a:solidFill>
                  <a:srgbClr val="FFFFFF"/>
                </a:solidFill>
              </a14:hiddenFill>
            </a:ext>
          </a:extLst>
        </p:spPr>
      </p:pic>
      <p:pic>
        <p:nvPicPr>
          <p:cNvPr id="8200" name="Picture 8" descr="Image result for durer st jerome in his study">
            <a:extLst>
              <a:ext uri="{FF2B5EF4-FFF2-40B4-BE49-F238E27FC236}">
                <a16:creationId xmlns:a16="http://schemas.microsoft.com/office/drawing/2014/main" id="{383EAD9B-EEB3-431E-B1BB-EB31AD97B64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2442" y="3398723"/>
            <a:ext cx="2315788" cy="3009349"/>
          </a:xfrm>
          <a:prstGeom prst="rect">
            <a:avLst/>
          </a:prstGeom>
          <a:noFill/>
          <a:extLst>
            <a:ext uri="{909E8E84-426E-40DD-AFC4-6F175D3DCCD1}">
              <a14:hiddenFill xmlns:a14="http://schemas.microsoft.com/office/drawing/2010/main">
                <a:solidFill>
                  <a:srgbClr val="FFFFFF"/>
                </a:solidFill>
              </a14:hiddenFill>
            </a:ext>
          </a:extLst>
        </p:spPr>
      </p:pic>
      <p:pic>
        <p:nvPicPr>
          <p:cNvPr id="8202" name="Picture 10" descr="Image result for durer four horsemen">
            <a:extLst>
              <a:ext uri="{FF2B5EF4-FFF2-40B4-BE49-F238E27FC236}">
                <a16:creationId xmlns:a16="http://schemas.microsoft.com/office/drawing/2014/main" id="{349B69E2-2D82-45B3-BD18-E2176E56FDD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16289" y="3433748"/>
            <a:ext cx="2138221" cy="30093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69743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2BBDBF-3560-47C9-A09A-BEC6B61DD794}"/>
              </a:ext>
            </a:extLst>
          </p:cNvPr>
          <p:cNvSpPr>
            <a:spLocks noGrp="1"/>
          </p:cNvSpPr>
          <p:nvPr>
            <p:ph type="title"/>
          </p:nvPr>
        </p:nvSpPr>
        <p:spPr/>
        <p:txBody>
          <a:bodyPr/>
          <a:lstStyle/>
          <a:p>
            <a:endParaRPr lang="en-US"/>
          </a:p>
        </p:txBody>
      </p:sp>
      <p:pic>
        <p:nvPicPr>
          <p:cNvPr id="7172" name="Picture 4" descr="Image result for isenheim altarpiece">
            <a:extLst>
              <a:ext uri="{FF2B5EF4-FFF2-40B4-BE49-F238E27FC236}">
                <a16:creationId xmlns:a16="http://schemas.microsoft.com/office/drawing/2014/main" id="{AFA9AA9A-9777-478C-9F93-DB39F2EB6CB3}"/>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0" y="0"/>
            <a:ext cx="6807200" cy="5122475"/>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Image result for isenheim altarpiece INTERIOR">
            <a:extLst>
              <a:ext uri="{FF2B5EF4-FFF2-40B4-BE49-F238E27FC236}">
                <a16:creationId xmlns:a16="http://schemas.microsoft.com/office/drawing/2014/main" id="{AC038358-A05C-4D61-BCDD-AF4D2C4F6C7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57241" y="1798835"/>
            <a:ext cx="8203075" cy="5122475"/>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Image result for isenheim altarpiece crucifixion">
            <a:extLst>
              <a:ext uri="{FF2B5EF4-FFF2-40B4-BE49-F238E27FC236}">
                <a16:creationId xmlns:a16="http://schemas.microsoft.com/office/drawing/2014/main" id="{CE618DFE-D8F3-4EDA-8C62-7AB2F254BC4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32136" y="12254"/>
            <a:ext cx="2758902" cy="3683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1645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17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17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1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3AC2F0-F294-4A57-8DDE-B730C4FF7DC7}"/>
              </a:ext>
            </a:extLst>
          </p:cNvPr>
          <p:cNvSpPr>
            <a:spLocks noGrp="1"/>
          </p:cNvSpPr>
          <p:nvPr>
            <p:ph type="title"/>
          </p:nvPr>
        </p:nvSpPr>
        <p:spPr/>
        <p:txBody>
          <a:bodyPr>
            <a:normAutofit/>
          </a:bodyPr>
          <a:lstStyle/>
          <a:p>
            <a:r>
              <a:rPr lang="en-US" sz="4800" dirty="0"/>
              <a:t>Baroque(1600-1725)</a:t>
            </a:r>
          </a:p>
        </p:txBody>
      </p:sp>
      <p:sp>
        <p:nvSpPr>
          <p:cNvPr id="3" name="Content Placeholder 2">
            <a:extLst>
              <a:ext uri="{FF2B5EF4-FFF2-40B4-BE49-F238E27FC236}">
                <a16:creationId xmlns:a16="http://schemas.microsoft.com/office/drawing/2014/main" id="{4DCD864E-AD62-41F6-9162-397A2179A69D}"/>
              </a:ext>
            </a:extLst>
          </p:cNvPr>
          <p:cNvSpPr>
            <a:spLocks noGrp="1"/>
          </p:cNvSpPr>
          <p:nvPr>
            <p:ph idx="1"/>
          </p:nvPr>
        </p:nvSpPr>
        <p:spPr>
          <a:xfrm>
            <a:off x="1451579" y="2015732"/>
            <a:ext cx="3730021" cy="4401110"/>
          </a:xfrm>
        </p:spPr>
        <p:txBody>
          <a:bodyPr>
            <a:normAutofit lnSpcReduction="10000"/>
          </a:bodyPr>
          <a:lstStyle/>
          <a:p>
            <a:r>
              <a:rPr lang="en-US" dirty="0"/>
              <a:t>CARAVAGGIO</a:t>
            </a:r>
          </a:p>
          <a:p>
            <a:r>
              <a:rPr lang="en-US" dirty="0"/>
              <a:t>REMBRANDT</a:t>
            </a:r>
          </a:p>
          <a:p>
            <a:r>
              <a:rPr lang="en-US" dirty="0"/>
              <a:t>RUBENS</a:t>
            </a:r>
          </a:p>
          <a:p>
            <a:r>
              <a:rPr lang="en-US" dirty="0"/>
              <a:t>VELAZQUEZ</a:t>
            </a:r>
          </a:p>
          <a:p>
            <a:r>
              <a:rPr lang="en-US" dirty="0"/>
              <a:t>VERMEER</a:t>
            </a:r>
          </a:p>
          <a:p>
            <a:r>
              <a:rPr lang="en-US" dirty="0"/>
              <a:t>BERNINI</a:t>
            </a:r>
          </a:p>
          <a:p>
            <a:r>
              <a:rPr lang="en-US" dirty="0"/>
              <a:t>STEEN, RIGAUD, GENTILESCHI, ZURBARAN, NICOLAS POUSSIN</a:t>
            </a:r>
          </a:p>
        </p:txBody>
      </p:sp>
      <p:pic>
        <p:nvPicPr>
          <p:cNvPr id="9220" name="Picture 4" descr="The Raising of Christ on the Cross - Peter Paul Rubens">
            <a:extLst>
              <a:ext uri="{FF2B5EF4-FFF2-40B4-BE49-F238E27FC236}">
                <a16:creationId xmlns:a16="http://schemas.microsoft.com/office/drawing/2014/main" id="{567759BF-F770-43B3-A2E7-BA09696DB7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43347" y="804519"/>
            <a:ext cx="4548653" cy="2867471"/>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Image result for rigaud portrait of louis xiv">
            <a:extLst>
              <a:ext uri="{FF2B5EF4-FFF2-40B4-BE49-F238E27FC236}">
                <a16:creationId xmlns:a16="http://schemas.microsoft.com/office/drawing/2014/main" id="{B3701584-FF30-4CCB-9A77-61F6A88254B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70542" y="4197236"/>
            <a:ext cx="1697060" cy="2409825"/>
          </a:xfrm>
          <a:prstGeom prst="rect">
            <a:avLst/>
          </a:prstGeom>
          <a:noFill/>
          <a:extLst>
            <a:ext uri="{909E8E84-426E-40DD-AFC4-6F175D3DCCD1}">
              <a14:hiddenFill xmlns:a14="http://schemas.microsoft.com/office/drawing/2010/main">
                <a:solidFill>
                  <a:srgbClr val="FFFFFF"/>
                </a:solidFill>
              </a14:hiddenFill>
            </a:ext>
          </a:extLst>
        </p:spPr>
      </p:pic>
      <p:pic>
        <p:nvPicPr>
          <p:cNvPr id="9224" name="Picture 8" descr="Image result for DUTCH INTERIORS STEEN">
            <a:extLst>
              <a:ext uri="{FF2B5EF4-FFF2-40B4-BE49-F238E27FC236}">
                <a16:creationId xmlns:a16="http://schemas.microsoft.com/office/drawing/2014/main" id="{5649DFD3-0E3B-4925-9B58-44BA45DBD85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05465" y="4197236"/>
            <a:ext cx="2095500" cy="2447925"/>
          </a:xfrm>
          <a:prstGeom prst="rect">
            <a:avLst/>
          </a:prstGeom>
          <a:noFill/>
          <a:extLst>
            <a:ext uri="{909E8E84-426E-40DD-AFC4-6F175D3DCCD1}">
              <a14:hiddenFill xmlns:a14="http://schemas.microsoft.com/office/drawing/2010/main">
                <a:solidFill>
                  <a:srgbClr val="FFFFFF"/>
                </a:solidFill>
              </a14:hiddenFill>
            </a:ext>
          </a:extLst>
        </p:spPr>
      </p:pic>
      <p:pic>
        <p:nvPicPr>
          <p:cNvPr id="9226" name="Picture 10" descr="Dance to the Music of Time">
            <a:extLst>
              <a:ext uri="{FF2B5EF4-FFF2-40B4-BE49-F238E27FC236}">
                <a16:creationId xmlns:a16="http://schemas.microsoft.com/office/drawing/2014/main" id="{24560996-05E9-4E7B-BF7E-47FD251F3D3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29373" y="1853754"/>
            <a:ext cx="2652465" cy="2095447"/>
          </a:xfrm>
          <a:prstGeom prst="rect">
            <a:avLst/>
          </a:prstGeom>
          <a:noFill/>
          <a:extLst>
            <a:ext uri="{909E8E84-426E-40DD-AFC4-6F175D3DCCD1}">
              <a14:hiddenFill xmlns:a14="http://schemas.microsoft.com/office/drawing/2010/main">
                <a:solidFill>
                  <a:srgbClr val="FFFFFF"/>
                </a:solidFill>
              </a14:hiddenFill>
            </a:ext>
          </a:extLst>
        </p:spPr>
      </p:pic>
      <p:pic>
        <p:nvPicPr>
          <p:cNvPr id="9228" name="Picture 12" descr="Self-portrait as the Allegory of Painting (La Pittura) - Artemisia Gentileschi.jpg">
            <a:extLst>
              <a:ext uri="{FF2B5EF4-FFF2-40B4-BE49-F238E27FC236}">
                <a16:creationId xmlns:a16="http://schemas.microsoft.com/office/drawing/2014/main" id="{32F9D5C8-DA8E-4CFF-96DA-A9FDFDF7625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12714" y="3907930"/>
            <a:ext cx="2019300" cy="26991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44540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4F3F3-A69E-4CDC-B95A-DF5B7EF859AD}"/>
              </a:ext>
            </a:extLst>
          </p:cNvPr>
          <p:cNvSpPr>
            <a:spLocks noGrp="1"/>
          </p:cNvSpPr>
          <p:nvPr>
            <p:ph type="title"/>
          </p:nvPr>
        </p:nvSpPr>
        <p:spPr>
          <a:xfrm>
            <a:off x="3320820" y="922424"/>
            <a:ext cx="5550357" cy="1049235"/>
          </a:xfrm>
        </p:spPr>
        <p:txBody>
          <a:bodyPr>
            <a:normAutofit/>
          </a:bodyPr>
          <a:lstStyle/>
          <a:p>
            <a:r>
              <a:rPr lang="en-US" sz="4800" dirty="0"/>
              <a:t>Rococo 1720-1760</a:t>
            </a:r>
          </a:p>
        </p:txBody>
      </p:sp>
      <p:sp>
        <p:nvSpPr>
          <p:cNvPr id="3" name="Content Placeholder 2">
            <a:extLst>
              <a:ext uri="{FF2B5EF4-FFF2-40B4-BE49-F238E27FC236}">
                <a16:creationId xmlns:a16="http://schemas.microsoft.com/office/drawing/2014/main" id="{1B2C12B9-306E-4C8F-82F5-873F0365124C}"/>
              </a:ext>
            </a:extLst>
          </p:cNvPr>
          <p:cNvSpPr>
            <a:spLocks noGrp="1"/>
          </p:cNvSpPr>
          <p:nvPr>
            <p:ph idx="1"/>
          </p:nvPr>
        </p:nvSpPr>
        <p:spPr>
          <a:xfrm>
            <a:off x="1475503" y="2173082"/>
            <a:ext cx="2410697" cy="3450613"/>
          </a:xfrm>
        </p:spPr>
        <p:txBody>
          <a:bodyPr>
            <a:normAutofit/>
          </a:bodyPr>
          <a:lstStyle/>
          <a:p>
            <a:pPr>
              <a:buClr>
                <a:srgbClr val="33555A"/>
              </a:buClr>
            </a:pPr>
            <a:r>
              <a:rPr lang="en-US" dirty="0"/>
              <a:t>WATTEAU</a:t>
            </a:r>
          </a:p>
          <a:p>
            <a:pPr>
              <a:buClr>
                <a:srgbClr val="33555A"/>
              </a:buClr>
            </a:pPr>
            <a:r>
              <a:rPr lang="en-US" dirty="0"/>
              <a:t>FRAGONARD</a:t>
            </a:r>
          </a:p>
          <a:p>
            <a:pPr>
              <a:buClr>
                <a:srgbClr val="33555A"/>
              </a:buClr>
            </a:pPr>
            <a:r>
              <a:rPr lang="en-US" dirty="0"/>
              <a:t>BOUCHER</a:t>
            </a:r>
          </a:p>
          <a:p>
            <a:pPr>
              <a:buClr>
                <a:srgbClr val="33555A"/>
              </a:buClr>
            </a:pPr>
            <a:r>
              <a:rPr lang="en-US" dirty="0"/>
              <a:t>CANALETTO</a:t>
            </a:r>
          </a:p>
        </p:txBody>
      </p:sp>
      <p:pic>
        <p:nvPicPr>
          <p:cNvPr id="3074" name="Picture 2" descr="Gersaint.jpg">
            <a:extLst>
              <a:ext uri="{FF2B5EF4-FFF2-40B4-BE49-F238E27FC236}">
                <a16:creationId xmlns:a16="http://schemas.microsoft.com/office/drawing/2014/main" id="{249B90BF-EE40-44F8-895D-7D4D0CF3AA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8449" y="4616776"/>
            <a:ext cx="3955101" cy="2115979"/>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s://upload.wikimedia.org/wikipedia/commons/thumb/c/c5/The_Toilet_of_Venus%2C_by_Fran%C3%A7ois_Boucher.jpg/800px-The_Toilet_of_Venus%2C_by_Fran%C3%A7ois_Boucher.jpg">
            <a:extLst>
              <a:ext uri="{FF2B5EF4-FFF2-40B4-BE49-F238E27FC236}">
                <a16:creationId xmlns:a16="http://schemas.microsoft.com/office/drawing/2014/main" id="{56C36854-8EA1-48D4-A4F2-6278942E257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22146" y="1971659"/>
            <a:ext cx="3240626" cy="4139416"/>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https://upload.wikimedia.org/wikipedia/commons/thumb/5/57/L%27Embarquement_pour_Cythere%2C_by_Antoine_Watteau%2C_from_C2RMF_retouched.jpg/800px-L%27Embarquement_pour_Cythere%2C_by_Antoine_Watteau%2C_from_C2RMF_retouched.jpg">
            <a:extLst>
              <a:ext uri="{FF2B5EF4-FFF2-40B4-BE49-F238E27FC236}">
                <a16:creationId xmlns:a16="http://schemas.microsoft.com/office/drawing/2014/main" id="{6675CAB1-36E7-4B38-A494-9EA317D5C43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86279" y="1971659"/>
            <a:ext cx="4019440" cy="26377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82702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0AD591-5E9D-431A-B8F9-C047F3760391}"/>
              </a:ext>
            </a:extLst>
          </p:cNvPr>
          <p:cNvSpPr>
            <a:spLocks noGrp="1"/>
          </p:cNvSpPr>
          <p:nvPr>
            <p:ph type="title"/>
          </p:nvPr>
        </p:nvSpPr>
        <p:spPr>
          <a:xfrm>
            <a:off x="1572910" y="991563"/>
            <a:ext cx="9980898" cy="1653976"/>
          </a:xfrm>
        </p:spPr>
        <p:txBody>
          <a:bodyPr>
            <a:normAutofit/>
          </a:bodyPr>
          <a:lstStyle/>
          <a:p>
            <a:r>
              <a:rPr lang="en-US" sz="6000" dirty="0"/>
              <a:t>Neoclassicism 1760-1830</a:t>
            </a:r>
          </a:p>
        </p:txBody>
      </p:sp>
      <p:sp>
        <p:nvSpPr>
          <p:cNvPr id="3" name="Content Placeholder 2">
            <a:extLst>
              <a:ext uri="{FF2B5EF4-FFF2-40B4-BE49-F238E27FC236}">
                <a16:creationId xmlns:a16="http://schemas.microsoft.com/office/drawing/2014/main" id="{381C7BAE-4A9A-44C2-81B7-A79DE8B6EFE2}"/>
              </a:ext>
            </a:extLst>
          </p:cNvPr>
          <p:cNvSpPr>
            <a:spLocks noGrp="1"/>
          </p:cNvSpPr>
          <p:nvPr>
            <p:ph idx="1"/>
          </p:nvPr>
        </p:nvSpPr>
        <p:spPr>
          <a:xfrm>
            <a:off x="1572910" y="2248336"/>
            <a:ext cx="2828026" cy="3287567"/>
          </a:xfrm>
        </p:spPr>
        <p:txBody>
          <a:bodyPr>
            <a:normAutofit/>
          </a:bodyPr>
          <a:lstStyle/>
          <a:p>
            <a:pPr>
              <a:lnSpc>
                <a:spcPct val="110000"/>
              </a:lnSpc>
            </a:pPr>
            <a:r>
              <a:rPr lang="en-US" sz="1400" dirty="0"/>
              <a:t>JACQUE</a:t>
            </a:r>
          </a:p>
          <a:p>
            <a:pPr>
              <a:lnSpc>
                <a:spcPct val="110000"/>
              </a:lnSpc>
            </a:pPr>
            <a:r>
              <a:rPr lang="en-US" sz="1400" dirty="0"/>
              <a:t>LOUIS </a:t>
            </a:r>
          </a:p>
          <a:p>
            <a:pPr>
              <a:lnSpc>
                <a:spcPct val="110000"/>
              </a:lnSpc>
            </a:pPr>
            <a:r>
              <a:rPr lang="en-US" sz="1400" dirty="0"/>
              <a:t>DAVID</a:t>
            </a:r>
          </a:p>
          <a:p>
            <a:pPr>
              <a:lnSpc>
                <a:spcPct val="110000"/>
              </a:lnSpc>
            </a:pPr>
            <a:r>
              <a:rPr lang="en-US" sz="1400" dirty="0"/>
              <a:t>JACQUES LOUIS DAVID </a:t>
            </a:r>
          </a:p>
          <a:p>
            <a:pPr>
              <a:lnSpc>
                <a:spcPct val="110000"/>
              </a:lnSpc>
            </a:pPr>
            <a:r>
              <a:rPr lang="en-US" sz="1400" dirty="0"/>
              <a:t>DAVID, DAVID, DAVID, DAVID, DAVID, DAVID, DAVID, DAVID, DAVID, DAVID, DAVID, DAVID, DAVID, DAVID, DAVID, DAVID, DAVID, DAVID, DAVID, DAVID, DAVID,  Jean Ingres, Jean Gros (BOTH STUDENTS OF DAVID)</a:t>
            </a:r>
          </a:p>
          <a:p>
            <a:pPr>
              <a:lnSpc>
                <a:spcPct val="110000"/>
              </a:lnSpc>
            </a:pPr>
            <a:endParaRPr lang="en-US" sz="1400" dirty="0"/>
          </a:p>
          <a:p>
            <a:pPr>
              <a:lnSpc>
                <a:spcPct val="110000"/>
              </a:lnSpc>
            </a:pPr>
            <a:endParaRPr lang="en-US" sz="1400" dirty="0"/>
          </a:p>
          <a:p>
            <a:pPr>
              <a:lnSpc>
                <a:spcPct val="110000"/>
              </a:lnSpc>
            </a:pPr>
            <a:endParaRPr lang="en-US" sz="1400" dirty="0"/>
          </a:p>
          <a:p>
            <a:pPr>
              <a:lnSpc>
                <a:spcPct val="110000"/>
              </a:lnSpc>
            </a:pPr>
            <a:endParaRPr lang="en-US" sz="1400" dirty="0"/>
          </a:p>
          <a:p>
            <a:pPr>
              <a:lnSpc>
                <a:spcPct val="110000"/>
              </a:lnSpc>
            </a:pPr>
            <a:endParaRPr lang="en-US" sz="1400" dirty="0"/>
          </a:p>
          <a:p>
            <a:pPr marL="0" indent="0">
              <a:lnSpc>
                <a:spcPct val="110000"/>
              </a:lnSpc>
              <a:buNone/>
            </a:pPr>
            <a:endParaRPr lang="en-US" sz="1400" dirty="0"/>
          </a:p>
          <a:p>
            <a:pPr marL="0" indent="0">
              <a:lnSpc>
                <a:spcPct val="110000"/>
              </a:lnSpc>
              <a:buNone/>
            </a:pPr>
            <a:endParaRPr lang="en-US" sz="1400" dirty="0"/>
          </a:p>
        </p:txBody>
      </p:sp>
      <p:pic>
        <p:nvPicPr>
          <p:cNvPr id="10248" name="Picture 8" descr="Jean Auguste Dominique Ingres, Apotheosis of Homer, 1827.jpg">
            <a:extLst>
              <a:ext uri="{FF2B5EF4-FFF2-40B4-BE49-F238E27FC236}">
                <a16:creationId xmlns:a16="http://schemas.microsoft.com/office/drawing/2014/main" id="{CD5D6338-A672-4D97-BE75-D9E2266831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59349" y="2475913"/>
            <a:ext cx="3880765" cy="2920275"/>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Jean Auguste Dominique Ingres - The Grand Odalisque - WGA11841.jpg">
            <a:extLst>
              <a:ext uri="{FF2B5EF4-FFF2-40B4-BE49-F238E27FC236}">
                <a16:creationId xmlns:a16="http://schemas.microsoft.com/office/drawing/2014/main" id="{798BB506-BECB-4C5A-A1E4-2CE7FEBB013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15960" b="-6"/>
          <a:stretch/>
        </p:blipFill>
        <p:spPr bwMode="auto">
          <a:xfrm>
            <a:off x="8707352" y="2192621"/>
            <a:ext cx="2251790" cy="1473772"/>
          </a:xfrm>
          <a:prstGeom prst="rect">
            <a:avLst/>
          </a:prstGeom>
          <a:noFill/>
          <a:extLst>
            <a:ext uri="{909E8E84-426E-40DD-AFC4-6F175D3DCCD1}">
              <a14:hiddenFill xmlns:a14="http://schemas.microsoft.com/office/drawing/2010/main">
                <a:solidFill>
                  <a:srgbClr val="FFFFFF"/>
                </a:solidFill>
              </a14:hiddenFill>
            </a:ext>
          </a:extLst>
        </p:spPr>
      </p:pic>
      <p:pic>
        <p:nvPicPr>
          <p:cNvPr id="10242" name="Picture 2" descr="https://upload.wikimedia.org/wikipedia/commons/thumb/1/19/Antoine-Jean_Gros_-_Bonaparte_visitant_les_pestif%C3%A9r%C3%A9s_de_Jaffa.jpg/1024px-Antoine-Jean_Gros_-_Bonaparte_visitant_les_pestif%C3%A9r%C3%A9s_de_Jaffa.jpg">
            <a:extLst>
              <a:ext uri="{FF2B5EF4-FFF2-40B4-BE49-F238E27FC236}">
                <a16:creationId xmlns:a16="http://schemas.microsoft.com/office/drawing/2014/main" id="{94E13270-F550-4BF2-AA83-4F89A93C513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8090" r="2" b="2"/>
          <a:stretch/>
        </p:blipFill>
        <p:spPr bwMode="auto">
          <a:xfrm>
            <a:off x="8900530" y="4015116"/>
            <a:ext cx="1861922" cy="18513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06582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D53D51-5E49-430E-9501-32755C3ECA76}"/>
              </a:ext>
            </a:extLst>
          </p:cNvPr>
          <p:cNvSpPr>
            <a:spLocks noGrp="1"/>
          </p:cNvSpPr>
          <p:nvPr>
            <p:ph type="title"/>
          </p:nvPr>
        </p:nvSpPr>
        <p:spPr>
          <a:xfrm>
            <a:off x="522978" y="1035060"/>
            <a:ext cx="9603275" cy="1049235"/>
          </a:xfrm>
        </p:spPr>
        <p:txBody>
          <a:bodyPr>
            <a:normAutofit/>
          </a:bodyPr>
          <a:lstStyle/>
          <a:p>
            <a:r>
              <a:rPr lang="en-US" sz="4000" dirty="0"/>
              <a:t>Romanticism 1800-1850</a:t>
            </a:r>
          </a:p>
        </p:txBody>
      </p:sp>
      <p:sp>
        <p:nvSpPr>
          <p:cNvPr id="3" name="Content Placeholder 2">
            <a:extLst>
              <a:ext uri="{FF2B5EF4-FFF2-40B4-BE49-F238E27FC236}">
                <a16:creationId xmlns:a16="http://schemas.microsoft.com/office/drawing/2014/main" id="{00C16E83-EA05-444E-BB19-78CC6CFF677C}"/>
              </a:ext>
            </a:extLst>
          </p:cNvPr>
          <p:cNvSpPr>
            <a:spLocks noGrp="1"/>
          </p:cNvSpPr>
          <p:nvPr>
            <p:ph idx="1"/>
          </p:nvPr>
        </p:nvSpPr>
        <p:spPr>
          <a:xfrm>
            <a:off x="402519" y="2084295"/>
            <a:ext cx="3734573" cy="3450613"/>
          </a:xfrm>
        </p:spPr>
        <p:txBody>
          <a:bodyPr>
            <a:normAutofit fontScale="85000" lnSpcReduction="20000"/>
          </a:bodyPr>
          <a:lstStyle/>
          <a:p>
            <a:r>
              <a:rPr lang="en-US" dirty="0"/>
              <a:t>JMW TURNER</a:t>
            </a:r>
          </a:p>
          <a:p>
            <a:r>
              <a:rPr lang="en-US" dirty="0"/>
              <a:t>EUGENE DELACROIX</a:t>
            </a:r>
          </a:p>
          <a:p>
            <a:r>
              <a:rPr lang="en-US" dirty="0"/>
              <a:t>FRANCISCO GOYA</a:t>
            </a:r>
          </a:p>
          <a:p>
            <a:r>
              <a:rPr lang="en-US" dirty="0"/>
              <a:t>THEODORE GERICAULT</a:t>
            </a:r>
          </a:p>
          <a:p>
            <a:r>
              <a:rPr lang="en-US" dirty="0"/>
              <a:t>HUDSON RIVER SCHOOL</a:t>
            </a:r>
          </a:p>
          <a:p>
            <a:pPr lvl="1"/>
            <a:r>
              <a:rPr lang="en-US" dirty="0"/>
              <a:t>THOMAS COLE</a:t>
            </a:r>
          </a:p>
          <a:p>
            <a:r>
              <a:rPr lang="en-US" dirty="0"/>
              <a:t>JOHN CONSTABLE, CASPAR FRIEDRICH, WILLIAM BLAKE (YES,  </a:t>
            </a:r>
            <a:r>
              <a:rPr lang="en-US" i="1" dirty="0"/>
              <a:t>THAT</a:t>
            </a:r>
            <a:r>
              <a:rPr lang="en-US" dirty="0"/>
              <a:t> WILLIAM BLAKE)</a:t>
            </a:r>
          </a:p>
        </p:txBody>
      </p:sp>
      <p:pic>
        <p:nvPicPr>
          <p:cNvPr id="14342" name="Picture 6" descr="Image result for saturn devouring his son">
            <a:extLst>
              <a:ext uri="{FF2B5EF4-FFF2-40B4-BE49-F238E27FC236}">
                <a16:creationId xmlns:a16="http://schemas.microsoft.com/office/drawing/2014/main" id="{E7216A1D-2997-45E6-BC8E-7D4B107666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77762" y="2997200"/>
            <a:ext cx="1932342" cy="3450612"/>
          </a:xfrm>
          <a:prstGeom prst="rect">
            <a:avLst/>
          </a:prstGeom>
          <a:noFill/>
          <a:extLst>
            <a:ext uri="{909E8E84-426E-40DD-AFC4-6F175D3DCCD1}">
              <a14:hiddenFill xmlns:a14="http://schemas.microsoft.com/office/drawing/2010/main">
                <a:solidFill>
                  <a:srgbClr val="FFFFFF"/>
                </a:solidFill>
              </a14:hiddenFill>
            </a:ext>
          </a:extLst>
        </p:spPr>
      </p:pic>
      <p:pic>
        <p:nvPicPr>
          <p:cNvPr id="11266" name="Picture 2" descr="https://cdn.kastatic.org/ka-perseus-images/9bc24c3e5700ce5d88ce6fa017c5e6e860860e05.jpg">
            <a:extLst>
              <a:ext uri="{FF2B5EF4-FFF2-40B4-BE49-F238E27FC236}">
                <a16:creationId xmlns:a16="http://schemas.microsoft.com/office/drawing/2014/main" id="{C28F3CCB-B43E-4CED-87DE-5349F01C996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44304" y="446532"/>
            <a:ext cx="3443295" cy="2372868"/>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Francisco JosÃ© de Goya y Lucientes - The sleep of reason produces monsters (No. 43), from Los Caprichos - Google Art Project.jpg">
            <a:extLst>
              <a:ext uri="{FF2B5EF4-FFF2-40B4-BE49-F238E27FC236}">
                <a16:creationId xmlns:a16="http://schemas.microsoft.com/office/drawing/2014/main" id="{ED58CDAB-1963-4588-87A3-99265423724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27502" y="2084295"/>
            <a:ext cx="2280577" cy="3450612"/>
          </a:xfrm>
          <a:prstGeom prst="rect">
            <a:avLst/>
          </a:prstGeom>
          <a:noFill/>
          <a:extLst>
            <a:ext uri="{909E8E84-426E-40DD-AFC4-6F175D3DCCD1}">
              <a14:hiddenFill xmlns:a14="http://schemas.microsoft.com/office/drawing/2010/main">
                <a:solidFill>
                  <a:srgbClr val="FFFFFF"/>
                </a:solidFill>
              </a14:hiddenFill>
            </a:ext>
          </a:extLst>
        </p:spPr>
      </p:pic>
      <p:pic>
        <p:nvPicPr>
          <p:cNvPr id="11270" name="Picture 6" descr="https://upload.wikimedia.org/wikipedia/commons/thumb/a/ac/Europe_a_Prophecy_copy_K_plate_01.jpg/800px-Europe_a_Prophecy_copy_K_plate_01.jpg">
            <a:extLst>
              <a:ext uri="{FF2B5EF4-FFF2-40B4-BE49-F238E27FC236}">
                <a16:creationId xmlns:a16="http://schemas.microsoft.com/office/drawing/2014/main" id="{1170349D-199A-44B7-87D9-1694D36BE30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379787" y="2997200"/>
            <a:ext cx="2849127" cy="3860800"/>
          </a:xfrm>
          <a:prstGeom prst="rect">
            <a:avLst/>
          </a:prstGeom>
          <a:noFill/>
          <a:extLst>
            <a:ext uri="{909E8E84-426E-40DD-AFC4-6F175D3DCCD1}">
              <a14:hiddenFill xmlns:a14="http://schemas.microsoft.com/office/drawing/2010/main">
                <a:solidFill>
                  <a:srgbClr val="FFFFFF"/>
                </a:solidFill>
              </a14:hiddenFill>
            </a:ext>
          </a:extLst>
        </p:spPr>
      </p:pic>
      <p:pic>
        <p:nvPicPr>
          <p:cNvPr id="11272" name="Picture 8" descr="https://upload.wikimedia.org/wikipedia/commons/thumb/9/92/The_Great_Red_Dragon_and_the_Woman_Clothed_with_the_Sun.jpg/220px-The_Great_Red_Dragon_and_the_Woman_Clothed_with_the_Sun.jpg">
            <a:extLst>
              <a:ext uri="{FF2B5EF4-FFF2-40B4-BE49-F238E27FC236}">
                <a16:creationId xmlns:a16="http://schemas.microsoft.com/office/drawing/2014/main" id="{349C74D4-B2DC-4CF6-8392-38EC6FDE783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98488" y="215261"/>
            <a:ext cx="1755406" cy="22102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21349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42ECFE-4FE4-482F-8ED4-B9946938452A}"/>
              </a:ext>
            </a:extLst>
          </p:cNvPr>
          <p:cNvSpPr>
            <a:spLocks noGrp="1"/>
          </p:cNvSpPr>
          <p:nvPr>
            <p:ph type="title"/>
          </p:nvPr>
        </p:nvSpPr>
        <p:spPr>
          <a:xfrm>
            <a:off x="1128925" y="893987"/>
            <a:ext cx="10237672" cy="1289875"/>
          </a:xfrm>
        </p:spPr>
        <p:txBody>
          <a:bodyPr>
            <a:normAutofit/>
          </a:bodyPr>
          <a:lstStyle/>
          <a:p>
            <a:r>
              <a:rPr lang="en-US" sz="4000" dirty="0"/>
              <a:t>Pre-Raphaelite brotherhood 1848-1854</a:t>
            </a:r>
          </a:p>
        </p:txBody>
      </p:sp>
      <p:sp>
        <p:nvSpPr>
          <p:cNvPr id="3" name="Content Placeholder 2">
            <a:extLst>
              <a:ext uri="{FF2B5EF4-FFF2-40B4-BE49-F238E27FC236}">
                <a16:creationId xmlns:a16="http://schemas.microsoft.com/office/drawing/2014/main" id="{054E4D89-D097-4415-A59C-4894F896CC63}"/>
              </a:ext>
            </a:extLst>
          </p:cNvPr>
          <p:cNvSpPr>
            <a:spLocks noGrp="1"/>
          </p:cNvSpPr>
          <p:nvPr>
            <p:ph idx="1"/>
          </p:nvPr>
        </p:nvSpPr>
        <p:spPr>
          <a:xfrm>
            <a:off x="8669417" y="2596536"/>
            <a:ext cx="2864820" cy="3287567"/>
          </a:xfrm>
        </p:spPr>
        <p:txBody>
          <a:bodyPr>
            <a:normAutofit/>
          </a:bodyPr>
          <a:lstStyle/>
          <a:p>
            <a:r>
              <a:rPr lang="en-US" dirty="0"/>
              <a:t>DANTE GABRIEL ROSETTI</a:t>
            </a:r>
          </a:p>
          <a:p>
            <a:r>
              <a:rPr lang="en-US" dirty="0"/>
              <a:t>JOHN EVERETT MILLAIS</a:t>
            </a:r>
          </a:p>
          <a:p>
            <a:r>
              <a:rPr lang="en-US" dirty="0"/>
              <a:t>W. H. HUNT</a:t>
            </a:r>
          </a:p>
        </p:txBody>
      </p:sp>
      <p:pic>
        <p:nvPicPr>
          <p:cNvPr id="15368" name="Picture 8" descr="Ophelia, by Sir John Everett Millais">
            <a:extLst>
              <a:ext uri="{FF2B5EF4-FFF2-40B4-BE49-F238E27FC236}">
                <a16:creationId xmlns:a16="http://schemas.microsoft.com/office/drawing/2014/main" id="{C0725B48-1AB9-4988-90A9-AA0A073D73C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11" r="-5" b="11534"/>
          <a:stretch/>
        </p:blipFill>
        <p:spPr bwMode="auto">
          <a:xfrm>
            <a:off x="1296564" y="2015732"/>
            <a:ext cx="2299716" cy="1476465"/>
          </a:xfrm>
          <a:prstGeom prst="rect">
            <a:avLst/>
          </a:prstGeom>
          <a:noFill/>
          <a:extLst>
            <a:ext uri="{909E8E84-426E-40DD-AFC4-6F175D3DCCD1}">
              <a14:hiddenFill xmlns:a14="http://schemas.microsoft.com/office/drawing/2010/main">
                <a:solidFill>
                  <a:srgbClr val="FFFFFF"/>
                </a:solidFill>
              </a14:hiddenFill>
            </a:ext>
          </a:extLst>
        </p:spPr>
      </p:pic>
      <p:pic>
        <p:nvPicPr>
          <p:cNvPr id="15366" name="Picture 6" descr="Lady Lilith, by Dante Gabriel Rossetti (models: Fanny Cornforth and Alexa Wilding)">
            <a:extLst>
              <a:ext uri="{FF2B5EF4-FFF2-40B4-BE49-F238E27FC236}">
                <a16:creationId xmlns:a16="http://schemas.microsoft.com/office/drawing/2014/main" id="{2E27FCD3-20DD-4F6D-8932-CA48D82B30E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8" b="2890"/>
          <a:stretch/>
        </p:blipFill>
        <p:spPr bwMode="auto">
          <a:xfrm>
            <a:off x="3748462" y="2015732"/>
            <a:ext cx="1254429" cy="1476465"/>
          </a:xfrm>
          <a:prstGeom prst="rect">
            <a:avLst/>
          </a:prstGeom>
          <a:noFill/>
          <a:extLst>
            <a:ext uri="{909E8E84-426E-40DD-AFC4-6F175D3DCCD1}">
              <a14:hiddenFill xmlns:a14="http://schemas.microsoft.com/office/drawing/2010/main">
                <a:solidFill>
                  <a:srgbClr val="FFFFFF"/>
                </a:solidFill>
              </a14:hiddenFill>
            </a:ext>
          </a:extLst>
        </p:spPr>
      </p:pic>
      <p:pic>
        <p:nvPicPr>
          <p:cNvPr id="15370" name="Picture 10" descr="Christ in the House of His Parents, by John Everett Millais">
            <a:extLst>
              <a:ext uri="{FF2B5EF4-FFF2-40B4-BE49-F238E27FC236}">
                <a16:creationId xmlns:a16="http://schemas.microsoft.com/office/drawing/2014/main" id="{36EA1184-47B4-421B-BE71-E853278666D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5625" r="4" b="4"/>
          <a:stretch/>
        </p:blipFill>
        <p:spPr bwMode="auto">
          <a:xfrm>
            <a:off x="1296564" y="3659123"/>
            <a:ext cx="3720651" cy="2220928"/>
          </a:xfrm>
          <a:prstGeom prst="rect">
            <a:avLst/>
          </a:prstGeom>
          <a:noFill/>
          <a:extLst>
            <a:ext uri="{909E8E84-426E-40DD-AFC4-6F175D3DCCD1}">
              <a14:hiddenFill xmlns:a14="http://schemas.microsoft.com/office/drawing/2010/main">
                <a:solidFill>
                  <a:srgbClr val="FFFFFF"/>
                </a:solidFill>
              </a14:hiddenFill>
            </a:ext>
          </a:extLst>
        </p:spPr>
      </p:pic>
      <p:pic>
        <p:nvPicPr>
          <p:cNvPr id="15364" name="Picture 4" descr="Dante Gabriel Rossetti, âProserpineâ 1874">
            <a:extLst>
              <a:ext uri="{FF2B5EF4-FFF2-40B4-BE49-F238E27FC236}">
                <a16:creationId xmlns:a16="http://schemas.microsoft.com/office/drawing/2014/main" id="{C26CF475-844E-4F62-B99A-DE30A0CCB24E}"/>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3" b="29803"/>
          <a:stretch/>
        </p:blipFill>
        <p:spPr bwMode="auto">
          <a:xfrm>
            <a:off x="5231597" y="2015732"/>
            <a:ext cx="2395870" cy="38661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0293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903021-0AA6-44B1-9320-4246E5F9CDFA}"/>
              </a:ext>
            </a:extLst>
          </p:cNvPr>
          <p:cNvSpPr>
            <a:spLocks noGrp="1"/>
          </p:cNvSpPr>
          <p:nvPr>
            <p:ph type="title"/>
          </p:nvPr>
        </p:nvSpPr>
        <p:spPr/>
        <p:txBody>
          <a:bodyPr/>
          <a:lstStyle/>
          <a:p>
            <a:r>
              <a:rPr lang="en-US" dirty="0"/>
              <a:t>Hudson river school</a:t>
            </a:r>
          </a:p>
        </p:txBody>
      </p:sp>
      <p:sp>
        <p:nvSpPr>
          <p:cNvPr id="3" name="Content Placeholder 2">
            <a:extLst>
              <a:ext uri="{FF2B5EF4-FFF2-40B4-BE49-F238E27FC236}">
                <a16:creationId xmlns:a16="http://schemas.microsoft.com/office/drawing/2014/main" id="{ED9E9DF5-44C7-4C7A-A23A-40E39E77B0A7}"/>
              </a:ext>
            </a:extLst>
          </p:cNvPr>
          <p:cNvSpPr>
            <a:spLocks noGrp="1"/>
          </p:cNvSpPr>
          <p:nvPr>
            <p:ph idx="1"/>
          </p:nvPr>
        </p:nvSpPr>
        <p:spPr>
          <a:xfrm>
            <a:off x="3277786" y="2463777"/>
            <a:ext cx="3476021" cy="1397446"/>
          </a:xfrm>
        </p:spPr>
        <p:txBody>
          <a:bodyPr/>
          <a:lstStyle/>
          <a:p>
            <a:r>
              <a:rPr lang="en-US" dirty="0"/>
              <a:t>THOMAS COLE</a:t>
            </a:r>
          </a:p>
          <a:p>
            <a:r>
              <a:rPr lang="en-US" dirty="0"/>
              <a:t>FREDERICK CHURCH</a:t>
            </a:r>
          </a:p>
        </p:txBody>
      </p:sp>
      <p:pic>
        <p:nvPicPr>
          <p:cNvPr id="12290" name="Picture 2" descr="View from Mount Holyoke, Northampton, Massachusetts, after a ThunderstormâThe Oxbow, &#10;    ArtistThomas Cole,Paintings">
            <a:extLst>
              <a:ext uri="{FF2B5EF4-FFF2-40B4-BE49-F238E27FC236}">
                <a16:creationId xmlns:a16="http://schemas.microsoft.com/office/drawing/2014/main" id="{539BA145-3801-4D18-864D-59484105F7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9118" y="2142862"/>
            <a:ext cx="2410397" cy="1633142"/>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Heart of the Andes, &#10;    ArtistFrederic Edwin Church,Paintings">
            <a:extLst>
              <a:ext uri="{FF2B5EF4-FFF2-40B4-BE49-F238E27FC236}">
                <a16:creationId xmlns:a16="http://schemas.microsoft.com/office/drawing/2014/main" id="{648CB6F2-369A-42C8-9F1B-4AC1F965A25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3703" y="4386027"/>
            <a:ext cx="2845564" cy="1553574"/>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id="{C71C6054-95A0-40FA-83D5-9ACD25EA43A7}"/>
              </a:ext>
            </a:extLst>
          </p:cNvPr>
          <p:cNvGrpSpPr/>
          <p:nvPr/>
        </p:nvGrpSpPr>
        <p:grpSpPr>
          <a:xfrm>
            <a:off x="6753807" y="361576"/>
            <a:ext cx="5205047" cy="3562572"/>
            <a:chOff x="-1" y="2791336"/>
            <a:chExt cx="5682010" cy="3809069"/>
          </a:xfrm>
        </p:grpSpPr>
        <p:pic>
          <p:nvPicPr>
            <p:cNvPr id="12296" name="Picture 8" descr="Thomas Cole - The Ages of Life - Youth - WGA05140.jpg">
              <a:extLst>
                <a:ext uri="{FF2B5EF4-FFF2-40B4-BE49-F238E27FC236}">
                  <a16:creationId xmlns:a16="http://schemas.microsoft.com/office/drawing/2014/main" id="{32590CA8-1471-4285-9305-CB5CD7B811D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57500" y="2797306"/>
              <a:ext cx="2824509" cy="1933575"/>
            </a:xfrm>
            <a:prstGeom prst="rect">
              <a:avLst/>
            </a:prstGeom>
            <a:noFill/>
            <a:extLst>
              <a:ext uri="{909E8E84-426E-40DD-AFC4-6F175D3DCCD1}">
                <a14:hiddenFill xmlns:a14="http://schemas.microsoft.com/office/drawing/2010/main">
                  <a:solidFill>
                    <a:srgbClr val="FFFFFF"/>
                  </a:solidFill>
                </a14:hiddenFill>
              </a:ext>
            </a:extLst>
          </p:spPr>
        </p:pic>
        <p:pic>
          <p:nvPicPr>
            <p:cNvPr id="12298" name="Picture 10" descr="Thomas Cole, The Voyage of Life, 1842, National Gallery of Art.jpg">
              <a:extLst>
                <a:ext uri="{FF2B5EF4-FFF2-40B4-BE49-F238E27FC236}">
                  <a16:creationId xmlns:a16="http://schemas.microsoft.com/office/drawing/2014/main" id="{2245AE4F-51CB-471D-9881-8E1BC424E79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4719590"/>
              <a:ext cx="2857500" cy="1880815"/>
            </a:xfrm>
            <a:prstGeom prst="rect">
              <a:avLst/>
            </a:prstGeom>
            <a:noFill/>
            <a:extLst>
              <a:ext uri="{909E8E84-426E-40DD-AFC4-6F175D3DCCD1}">
                <a14:hiddenFill xmlns:a14="http://schemas.microsoft.com/office/drawing/2010/main">
                  <a:solidFill>
                    <a:srgbClr val="FFFFFF"/>
                  </a:solidFill>
                </a14:hiddenFill>
              </a:ext>
            </a:extLst>
          </p:spPr>
        </p:pic>
        <p:pic>
          <p:nvPicPr>
            <p:cNvPr id="12300" name="Picture 12" descr="Thomas Cole - The Voyage of Life Old Age, 1842 (National Gallery of Art).jpg">
              <a:extLst>
                <a:ext uri="{FF2B5EF4-FFF2-40B4-BE49-F238E27FC236}">
                  <a16:creationId xmlns:a16="http://schemas.microsoft.com/office/drawing/2014/main" id="{0B886874-1441-481E-BCF0-24C3064A2C1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57500" y="4730883"/>
              <a:ext cx="2824509" cy="1869522"/>
            </a:xfrm>
            <a:prstGeom prst="rect">
              <a:avLst/>
            </a:prstGeom>
            <a:noFill/>
            <a:extLst>
              <a:ext uri="{909E8E84-426E-40DD-AFC4-6F175D3DCCD1}">
                <a14:hiddenFill xmlns:a14="http://schemas.microsoft.com/office/drawing/2010/main">
                  <a:solidFill>
                    <a:srgbClr val="FFFFFF"/>
                  </a:solidFill>
                </a14:hiddenFill>
              </a:ext>
            </a:extLst>
          </p:spPr>
        </p:pic>
        <p:pic>
          <p:nvPicPr>
            <p:cNvPr id="12302" name="Picture 14" descr="Thomas Cole - The Voyage of Life Childhood, 1842 (National Gallery of Art).jpg">
              <a:extLst>
                <a:ext uri="{FF2B5EF4-FFF2-40B4-BE49-F238E27FC236}">
                  <a16:creationId xmlns:a16="http://schemas.microsoft.com/office/drawing/2014/main" id="{D2D9C137-6029-4552-9A6B-595082B16EF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 y="2791336"/>
              <a:ext cx="2857499" cy="1928254"/>
            </a:xfrm>
            <a:prstGeom prst="rect">
              <a:avLst/>
            </a:prstGeom>
            <a:noFill/>
            <a:extLst>
              <a:ext uri="{909E8E84-426E-40DD-AFC4-6F175D3DCCD1}">
                <a14:hiddenFill xmlns:a14="http://schemas.microsoft.com/office/drawing/2010/main">
                  <a:solidFill>
                    <a:srgbClr val="FFFFFF"/>
                  </a:solidFill>
                </a14:hiddenFill>
              </a:ext>
            </a:extLst>
          </p:spPr>
        </p:pic>
      </p:grpSp>
      <p:pic>
        <p:nvPicPr>
          <p:cNvPr id="12310" name="Picture 22" descr="https://upload.wikimedia.org/wikipedia/commons/thumb/1/1a/Cole_Thomas_The_Consummation_The_Course_of_the_Empire_1836.jpg/1024px-Cole_Thomas_The_Consummation_The_Course_of_the_Empire_1836.jpg">
            <a:extLst>
              <a:ext uri="{FF2B5EF4-FFF2-40B4-BE49-F238E27FC236}">
                <a16:creationId xmlns:a16="http://schemas.microsoft.com/office/drawing/2014/main" id="{9737C656-0F84-482E-8159-BF9D92F597C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958329" y="4225492"/>
            <a:ext cx="3847255" cy="2447070"/>
          </a:xfrm>
          <a:prstGeom prst="rect">
            <a:avLst/>
          </a:prstGeom>
          <a:noFill/>
          <a:extLst>
            <a:ext uri="{909E8E84-426E-40DD-AFC4-6F175D3DCCD1}">
              <a14:hiddenFill xmlns:a14="http://schemas.microsoft.com/office/drawing/2010/main">
                <a:solidFill>
                  <a:srgbClr val="FFFFFF"/>
                </a:solidFill>
              </a14:hiddenFill>
            </a:ext>
          </a:extLst>
        </p:spPr>
      </p:pic>
      <p:pic>
        <p:nvPicPr>
          <p:cNvPr id="12312" name="Picture 24" descr="https://upload.wikimedia.org/wikipedia/commons/thumb/6/64/Cole_Thomas_The_Course_of_Empire_Destruction_1836.jpg/1024px-Cole_Thomas_The_Course_of_Empire_Destruction_1836.jpg">
            <a:extLst>
              <a:ext uri="{FF2B5EF4-FFF2-40B4-BE49-F238E27FC236}">
                <a16:creationId xmlns:a16="http://schemas.microsoft.com/office/drawing/2014/main" id="{A2EF16AB-5921-4122-864E-D0B5714308D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805584" y="4222878"/>
            <a:ext cx="2093090" cy="1218141"/>
          </a:xfrm>
          <a:prstGeom prst="rect">
            <a:avLst/>
          </a:prstGeom>
          <a:noFill/>
          <a:extLst>
            <a:ext uri="{909E8E84-426E-40DD-AFC4-6F175D3DCCD1}">
              <a14:hiddenFill xmlns:a14="http://schemas.microsoft.com/office/drawing/2010/main">
                <a:solidFill>
                  <a:srgbClr val="FFFFFF"/>
                </a:solidFill>
              </a14:hiddenFill>
            </a:ext>
          </a:extLst>
        </p:spPr>
      </p:pic>
      <p:pic>
        <p:nvPicPr>
          <p:cNvPr id="12314" name="Picture 26" descr="https://upload.wikimedia.org/wikipedia/commons/thumb/7/77/Cole_Thomas_The_Course_of_Empire_Desolation_1836.jpg/1024px-Cole_Thomas_The_Course_of_Empire_Desolation_1836.jpg">
            <a:extLst>
              <a:ext uri="{FF2B5EF4-FFF2-40B4-BE49-F238E27FC236}">
                <a16:creationId xmlns:a16="http://schemas.microsoft.com/office/drawing/2014/main" id="{38AB990F-A311-4979-8A83-9BDE2E8E36BE}"/>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805585" y="5428235"/>
            <a:ext cx="2093090" cy="1244327"/>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a:extLst>
              <a:ext uri="{FF2B5EF4-FFF2-40B4-BE49-F238E27FC236}">
                <a16:creationId xmlns:a16="http://schemas.microsoft.com/office/drawing/2014/main" id="{3030183D-7DE4-4125-89E9-12EBEE126B24}"/>
              </a:ext>
            </a:extLst>
          </p:cNvPr>
          <p:cNvGrpSpPr/>
          <p:nvPr/>
        </p:nvGrpSpPr>
        <p:grpSpPr>
          <a:xfrm>
            <a:off x="3865239" y="4227049"/>
            <a:ext cx="8033436" cy="2466305"/>
            <a:chOff x="3865239" y="4227049"/>
            <a:chExt cx="8033436" cy="2466305"/>
          </a:xfrm>
        </p:grpSpPr>
        <p:pic>
          <p:nvPicPr>
            <p:cNvPr id="12306" name="Picture 18" descr="https://upload.wikimedia.org/wikipedia/commons/thumb/5/5b/Cole_Thomas_The_Course_of_Empire_The_Savage_State_1836.jpg/1024px-Cole_Thomas_The_Course_of_Empire_The_Savage_State_1836.jpg">
              <a:extLst>
                <a:ext uri="{FF2B5EF4-FFF2-40B4-BE49-F238E27FC236}">
                  <a16:creationId xmlns:a16="http://schemas.microsoft.com/office/drawing/2014/main" id="{8D0A3061-FCF6-4028-9474-514640959B2B}"/>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865239" y="4227049"/>
              <a:ext cx="2093090" cy="1221978"/>
            </a:xfrm>
            <a:prstGeom prst="rect">
              <a:avLst/>
            </a:prstGeom>
            <a:noFill/>
            <a:extLst>
              <a:ext uri="{909E8E84-426E-40DD-AFC4-6F175D3DCCD1}">
                <a14:hiddenFill xmlns:a14="http://schemas.microsoft.com/office/drawing/2010/main">
                  <a:solidFill>
                    <a:srgbClr val="FFFFFF"/>
                  </a:solidFill>
                </a14:hiddenFill>
              </a:ext>
            </a:extLst>
          </p:spPr>
        </p:pic>
        <p:pic>
          <p:nvPicPr>
            <p:cNvPr id="12308" name="Picture 20" descr="https://upload.wikimedia.org/wikipedia/commons/thumb/8/8c/Cole_Thomas_The_Course_of_Empire_The_Arcadian_or_Pastoral_State_1836.jpg/1024px-Cole_Thomas_The_Course_of_Empire_The_Arcadian_or_Pastoral_State_1836.jpg">
              <a:extLst>
                <a:ext uri="{FF2B5EF4-FFF2-40B4-BE49-F238E27FC236}">
                  <a16:creationId xmlns:a16="http://schemas.microsoft.com/office/drawing/2014/main" id="{96124B40-A20C-4444-867A-455BC08C97CF}"/>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865239" y="5441019"/>
              <a:ext cx="2093090" cy="1225092"/>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2" descr="https://upload.wikimedia.org/wikipedia/commons/thumb/1/1a/Cole_Thomas_The_Consummation_The_Course_of_the_Empire_1836.jpg/1024px-Cole_Thomas_The_Consummation_The_Course_of_the_Empire_1836.jpg">
              <a:extLst>
                <a:ext uri="{FF2B5EF4-FFF2-40B4-BE49-F238E27FC236}">
                  <a16:creationId xmlns:a16="http://schemas.microsoft.com/office/drawing/2014/main" id="{F5D21FD1-264F-4600-83B2-D084360931B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958329" y="4246284"/>
              <a:ext cx="3847255" cy="244707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4" descr="https://upload.wikimedia.org/wikipedia/commons/thumb/6/64/Cole_Thomas_The_Course_of_Empire_Destruction_1836.jpg/1024px-Cole_Thomas_The_Course_of_Empire_Destruction_1836.jpg">
              <a:extLst>
                <a:ext uri="{FF2B5EF4-FFF2-40B4-BE49-F238E27FC236}">
                  <a16:creationId xmlns:a16="http://schemas.microsoft.com/office/drawing/2014/main" id="{0BE62C26-12F6-40A0-B155-1DB8C6B375A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805584" y="4243670"/>
              <a:ext cx="2093090" cy="1218141"/>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6" descr="https://upload.wikimedia.org/wikipedia/commons/thumb/7/77/Cole_Thomas_The_Course_of_Empire_Desolation_1836.jpg/1024px-Cole_Thomas_The_Course_of_Empire_Desolation_1836.jpg">
              <a:extLst>
                <a:ext uri="{FF2B5EF4-FFF2-40B4-BE49-F238E27FC236}">
                  <a16:creationId xmlns:a16="http://schemas.microsoft.com/office/drawing/2014/main" id="{D81322DC-336F-4A56-9B08-13248E496DAC}"/>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805585" y="5449027"/>
              <a:ext cx="2093090" cy="124432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2520657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BD741C-8D49-40B8-846E-B671FBE243DF}"/>
              </a:ext>
            </a:extLst>
          </p:cNvPr>
          <p:cNvSpPr>
            <a:spLocks noGrp="1"/>
          </p:cNvSpPr>
          <p:nvPr>
            <p:ph type="title"/>
          </p:nvPr>
        </p:nvSpPr>
        <p:spPr>
          <a:xfrm>
            <a:off x="867875" y="795827"/>
            <a:ext cx="10456250" cy="1055612"/>
          </a:xfrm>
        </p:spPr>
        <p:txBody>
          <a:bodyPr>
            <a:normAutofit/>
          </a:bodyPr>
          <a:lstStyle/>
          <a:p>
            <a:pPr algn="ctr"/>
            <a:r>
              <a:rPr lang="en-US" sz="6000" dirty="0"/>
              <a:t>REALISM 1840-1870</a:t>
            </a:r>
          </a:p>
        </p:txBody>
      </p:sp>
      <p:sp>
        <p:nvSpPr>
          <p:cNvPr id="3" name="Content Placeholder 2">
            <a:extLst>
              <a:ext uri="{FF2B5EF4-FFF2-40B4-BE49-F238E27FC236}">
                <a16:creationId xmlns:a16="http://schemas.microsoft.com/office/drawing/2014/main" id="{C4B1DDDC-322F-434D-9DF8-78B97777F673}"/>
              </a:ext>
            </a:extLst>
          </p:cNvPr>
          <p:cNvSpPr>
            <a:spLocks noGrp="1"/>
          </p:cNvSpPr>
          <p:nvPr>
            <p:ph idx="1"/>
          </p:nvPr>
        </p:nvSpPr>
        <p:spPr>
          <a:xfrm>
            <a:off x="656624" y="2015732"/>
            <a:ext cx="2828026" cy="3287567"/>
          </a:xfrm>
        </p:spPr>
        <p:txBody>
          <a:bodyPr>
            <a:normAutofit/>
          </a:bodyPr>
          <a:lstStyle/>
          <a:p>
            <a:pPr>
              <a:lnSpc>
                <a:spcPct val="110000"/>
              </a:lnSpc>
            </a:pPr>
            <a:r>
              <a:rPr lang="en-US" sz="1700" dirty="0"/>
              <a:t>GUSTAVE COURBET</a:t>
            </a:r>
          </a:p>
          <a:p>
            <a:pPr>
              <a:lnSpc>
                <a:spcPct val="110000"/>
              </a:lnSpc>
            </a:pPr>
            <a:r>
              <a:rPr lang="en-US" sz="1700" dirty="0"/>
              <a:t>JEAN FRANCOIS MILLET(NOT TO BE CONFUSED WITH MILLAIS)</a:t>
            </a:r>
          </a:p>
          <a:p>
            <a:pPr>
              <a:lnSpc>
                <a:spcPct val="110000"/>
              </a:lnSpc>
            </a:pPr>
            <a:r>
              <a:rPr lang="en-US" sz="1700" dirty="0"/>
              <a:t>CAMILLE COROT, HONORE DAUMIER</a:t>
            </a:r>
          </a:p>
          <a:p>
            <a:pPr>
              <a:lnSpc>
                <a:spcPct val="110000"/>
              </a:lnSpc>
            </a:pPr>
            <a:r>
              <a:rPr lang="en-US" sz="1700" dirty="0"/>
              <a:t>THEODORE ROUSSEAU</a:t>
            </a:r>
          </a:p>
          <a:p>
            <a:pPr>
              <a:lnSpc>
                <a:spcPct val="110000"/>
              </a:lnSpc>
            </a:pPr>
            <a:r>
              <a:rPr lang="en-US" sz="1700" dirty="0"/>
              <a:t>THOMAS EAKINS</a:t>
            </a:r>
          </a:p>
          <a:p>
            <a:pPr>
              <a:lnSpc>
                <a:spcPct val="110000"/>
              </a:lnSpc>
            </a:pPr>
            <a:endParaRPr lang="en-US" sz="1700" dirty="0"/>
          </a:p>
        </p:txBody>
      </p:sp>
      <p:pic>
        <p:nvPicPr>
          <p:cNvPr id="13316" name="Picture 4" descr="http://2.bp.blogspot.com/-J1x34qpEJ4A/Tnl58ew2zBI/AAAAAAAAAjU/11vosslHf6I/s640/800px-Jean-Fran%25C3%25A7ois_Millet_%2528II%2529_-_The_Gleaners_-_WGA15691.jpg">
            <a:extLst>
              <a:ext uri="{FF2B5EF4-FFF2-40B4-BE49-F238E27FC236}">
                <a16:creationId xmlns:a16="http://schemas.microsoft.com/office/drawing/2014/main" id="{51F29FD0-D70C-43BE-AEDB-2AB7518603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59349" y="2388777"/>
            <a:ext cx="3880765" cy="2920275"/>
          </a:xfrm>
          <a:prstGeom prst="rect">
            <a:avLst/>
          </a:prstGeom>
          <a:noFill/>
          <a:extLst>
            <a:ext uri="{909E8E84-426E-40DD-AFC4-6F175D3DCCD1}">
              <a14:hiddenFill xmlns:a14="http://schemas.microsoft.com/office/drawing/2010/main">
                <a:solidFill>
                  <a:srgbClr val="FFFFFF"/>
                </a:solidFill>
              </a14:hiddenFill>
            </a:ext>
          </a:extLst>
        </p:spPr>
      </p:pic>
      <p:pic>
        <p:nvPicPr>
          <p:cNvPr id="13314" name="Picture 2" descr="Jean-Baptiste-Camille Corot 006.jpg">
            <a:extLst>
              <a:ext uri="{FF2B5EF4-FFF2-40B4-BE49-F238E27FC236}">
                <a16:creationId xmlns:a16="http://schemas.microsoft.com/office/drawing/2014/main" id="{8C610558-1C00-4C47-974C-C8F62362AF8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07352" y="2065504"/>
            <a:ext cx="2251790" cy="1553735"/>
          </a:xfrm>
          <a:prstGeom prst="rect">
            <a:avLst/>
          </a:prstGeom>
          <a:noFill/>
          <a:extLst>
            <a:ext uri="{909E8E84-426E-40DD-AFC4-6F175D3DCCD1}">
              <a14:hiddenFill xmlns:a14="http://schemas.microsoft.com/office/drawing/2010/main">
                <a:solidFill>
                  <a:srgbClr val="FFFFFF"/>
                </a:solidFill>
              </a14:hiddenFill>
            </a:ext>
          </a:extLst>
        </p:spPr>
      </p:pic>
      <p:pic>
        <p:nvPicPr>
          <p:cNvPr id="13318" name="Picture 6" descr="Third Class Carriage by HonorÃ© Daumier">
            <a:extLst>
              <a:ext uri="{FF2B5EF4-FFF2-40B4-BE49-F238E27FC236}">
                <a16:creationId xmlns:a16="http://schemas.microsoft.com/office/drawing/2014/main" id="{78512EB8-B70E-49AE-B8A4-4D28D340498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03840" y="4047370"/>
            <a:ext cx="2255303" cy="16125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88447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7ADEA2-E778-41C5-8440-091F9DDFEE61}"/>
              </a:ext>
            </a:extLst>
          </p:cNvPr>
          <p:cNvSpPr>
            <a:spLocks noGrp="1"/>
          </p:cNvSpPr>
          <p:nvPr>
            <p:ph type="title"/>
          </p:nvPr>
        </p:nvSpPr>
        <p:spPr>
          <a:xfrm>
            <a:off x="3128136" y="690815"/>
            <a:ext cx="5257800" cy="1650607"/>
          </a:xfrm>
        </p:spPr>
        <p:txBody>
          <a:bodyPr>
            <a:normAutofit/>
          </a:bodyPr>
          <a:lstStyle/>
          <a:p>
            <a:pPr algn="ctr"/>
            <a:r>
              <a:rPr lang="en-US" sz="6000" dirty="0"/>
              <a:t>Movements</a:t>
            </a:r>
          </a:p>
        </p:txBody>
      </p:sp>
      <p:sp>
        <p:nvSpPr>
          <p:cNvPr id="3" name="Content Placeholder 2">
            <a:extLst>
              <a:ext uri="{FF2B5EF4-FFF2-40B4-BE49-F238E27FC236}">
                <a16:creationId xmlns:a16="http://schemas.microsoft.com/office/drawing/2014/main" id="{F5408A2B-F0DF-458A-8FA9-88C5534457F9}"/>
              </a:ext>
            </a:extLst>
          </p:cNvPr>
          <p:cNvSpPr>
            <a:spLocks noGrp="1"/>
          </p:cNvSpPr>
          <p:nvPr>
            <p:ph idx="1"/>
          </p:nvPr>
        </p:nvSpPr>
        <p:spPr>
          <a:xfrm>
            <a:off x="1451579" y="1884927"/>
            <a:ext cx="4913362" cy="4346338"/>
          </a:xfrm>
        </p:spPr>
        <p:txBody>
          <a:bodyPr>
            <a:normAutofit fontScale="92500" lnSpcReduction="10000"/>
          </a:bodyPr>
          <a:lstStyle/>
          <a:p>
            <a:r>
              <a:rPr lang="en-US" dirty="0"/>
              <a:t>Renaissance </a:t>
            </a:r>
          </a:p>
          <a:p>
            <a:pPr lvl="1"/>
            <a:r>
              <a:rPr lang="en-US" dirty="0"/>
              <a:t>Early</a:t>
            </a:r>
          </a:p>
          <a:p>
            <a:pPr lvl="1"/>
            <a:r>
              <a:rPr lang="en-US" dirty="0"/>
              <a:t>High/Late (mannerism)</a:t>
            </a:r>
          </a:p>
          <a:p>
            <a:pPr lvl="1"/>
            <a:r>
              <a:rPr lang="en-US" dirty="0"/>
              <a:t>Northern</a:t>
            </a:r>
          </a:p>
          <a:p>
            <a:r>
              <a:rPr lang="en-US" dirty="0"/>
              <a:t>Baroque</a:t>
            </a:r>
          </a:p>
          <a:p>
            <a:pPr lvl="1"/>
            <a:r>
              <a:rPr lang="en-US" dirty="0" err="1"/>
              <a:t>Rococ</a:t>
            </a:r>
            <a:r>
              <a:rPr lang="en-US" dirty="0"/>
              <a:t> o</a:t>
            </a:r>
          </a:p>
          <a:p>
            <a:r>
              <a:rPr lang="en-US" dirty="0"/>
              <a:t>Neoclassicism</a:t>
            </a:r>
          </a:p>
          <a:p>
            <a:pPr lvl="1"/>
            <a:r>
              <a:rPr lang="en-US" dirty="0"/>
              <a:t>David. That’s pretty much it</a:t>
            </a:r>
          </a:p>
          <a:p>
            <a:r>
              <a:rPr lang="en-US" dirty="0"/>
              <a:t>Romanticism</a:t>
            </a:r>
          </a:p>
          <a:p>
            <a:pPr lvl="1"/>
            <a:r>
              <a:rPr lang="en-US" dirty="0"/>
              <a:t>Hudson River School</a:t>
            </a:r>
          </a:p>
          <a:p>
            <a:pPr lvl="1"/>
            <a:r>
              <a:rPr lang="en-US" dirty="0"/>
              <a:t>Pre-Raphaelite Brotherhood</a:t>
            </a:r>
          </a:p>
          <a:p>
            <a:pPr marL="0" indent="0">
              <a:buNone/>
            </a:pPr>
            <a:endParaRPr lang="en-US" dirty="0"/>
          </a:p>
          <a:p>
            <a:pPr marL="0" indent="0">
              <a:buNone/>
            </a:pPr>
            <a:endParaRPr lang="en-US" dirty="0"/>
          </a:p>
          <a:p>
            <a:endParaRPr lang="en-US" dirty="0"/>
          </a:p>
        </p:txBody>
      </p:sp>
      <p:sp>
        <p:nvSpPr>
          <p:cNvPr id="4" name="Content Placeholder 2">
            <a:extLst>
              <a:ext uri="{FF2B5EF4-FFF2-40B4-BE49-F238E27FC236}">
                <a16:creationId xmlns:a16="http://schemas.microsoft.com/office/drawing/2014/main" id="{4957D878-7501-48B8-9C8E-2205FADCC98F}"/>
              </a:ext>
            </a:extLst>
          </p:cNvPr>
          <p:cNvSpPr txBox="1">
            <a:spLocks/>
          </p:cNvSpPr>
          <p:nvPr/>
        </p:nvSpPr>
        <p:spPr>
          <a:xfrm>
            <a:off x="7062704" y="2261352"/>
            <a:ext cx="3820450" cy="3905833"/>
          </a:xfrm>
          <a:prstGeom prst="rect">
            <a:avLst/>
          </a:prstGeom>
        </p:spPr>
        <p:txBody>
          <a:bodyPr vert="horz" lIns="91440" tIns="45720" rIns="91440" bIns="45720" rtlCol="0" anchor="t">
            <a:normAutofit fontScale="85000" lnSpcReduction="20000"/>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a:lnSpc>
                <a:spcPct val="100000"/>
              </a:lnSpc>
            </a:pPr>
            <a:r>
              <a:rPr lang="en-US" sz="2400" dirty="0"/>
              <a:t>Impressionism</a:t>
            </a:r>
          </a:p>
          <a:p>
            <a:pPr lvl="1">
              <a:lnSpc>
                <a:spcPct val="100000"/>
              </a:lnSpc>
            </a:pPr>
            <a:r>
              <a:rPr lang="en-US" sz="2000" dirty="0"/>
              <a:t>Post-Impressionism</a:t>
            </a:r>
          </a:p>
          <a:p>
            <a:pPr>
              <a:lnSpc>
                <a:spcPct val="100000"/>
              </a:lnSpc>
            </a:pPr>
            <a:r>
              <a:rPr lang="en-US" sz="2400" dirty="0"/>
              <a:t>Symbolism</a:t>
            </a:r>
          </a:p>
          <a:p>
            <a:pPr>
              <a:lnSpc>
                <a:spcPct val="100000"/>
              </a:lnSpc>
            </a:pPr>
            <a:r>
              <a:rPr lang="en-US" sz="2400" dirty="0"/>
              <a:t>M O D E R N  A R T</a:t>
            </a:r>
          </a:p>
          <a:p>
            <a:pPr lvl="1">
              <a:lnSpc>
                <a:spcPct val="100000"/>
              </a:lnSpc>
            </a:pPr>
            <a:r>
              <a:rPr lang="en-US" sz="2000" dirty="0"/>
              <a:t>Fauvism</a:t>
            </a:r>
          </a:p>
          <a:p>
            <a:pPr lvl="1">
              <a:lnSpc>
                <a:spcPct val="100000"/>
              </a:lnSpc>
            </a:pPr>
            <a:r>
              <a:rPr lang="en-US" sz="2000" dirty="0"/>
              <a:t>Expressionism</a:t>
            </a:r>
          </a:p>
          <a:p>
            <a:pPr lvl="1">
              <a:lnSpc>
                <a:spcPct val="100000"/>
              </a:lnSpc>
            </a:pPr>
            <a:r>
              <a:rPr lang="en-US" sz="2000" dirty="0"/>
              <a:t>Cubism</a:t>
            </a:r>
          </a:p>
          <a:p>
            <a:pPr lvl="1">
              <a:lnSpc>
                <a:spcPct val="100000"/>
              </a:lnSpc>
            </a:pPr>
            <a:r>
              <a:rPr lang="en-US" sz="2000" dirty="0"/>
              <a:t>Futurism</a:t>
            </a:r>
          </a:p>
          <a:p>
            <a:pPr lvl="1">
              <a:lnSpc>
                <a:spcPct val="100000"/>
              </a:lnSpc>
            </a:pPr>
            <a:r>
              <a:rPr lang="en-US" sz="2000" dirty="0"/>
              <a:t>Abstract </a:t>
            </a:r>
          </a:p>
          <a:p>
            <a:pPr>
              <a:lnSpc>
                <a:spcPct val="100000"/>
              </a:lnSpc>
            </a:pPr>
            <a:r>
              <a:rPr lang="en-US" sz="2400" dirty="0"/>
              <a:t>Dada</a:t>
            </a:r>
          </a:p>
          <a:p>
            <a:pPr>
              <a:lnSpc>
                <a:spcPct val="100000"/>
              </a:lnSpc>
            </a:pPr>
            <a:r>
              <a:rPr lang="en-US" sz="2400" dirty="0"/>
              <a:t>Surrealism</a:t>
            </a:r>
          </a:p>
          <a:p>
            <a:pPr>
              <a:lnSpc>
                <a:spcPct val="100000"/>
              </a:lnSpc>
            </a:pPr>
            <a:r>
              <a:rPr lang="en-US" sz="2400" dirty="0"/>
              <a:t>Pop Art</a:t>
            </a:r>
          </a:p>
          <a:p>
            <a:endParaRPr lang="en-US" dirty="0"/>
          </a:p>
          <a:p>
            <a:endParaRPr lang="en-US" dirty="0"/>
          </a:p>
        </p:txBody>
      </p:sp>
      <p:sp>
        <p:nvSpPr>
          <p:cNvPr id="7" name="TextBox 6">
            <a:extLst>
              <a:ext uri="{FF2B5EF4-FFF2-40B4-BE49-F238E27FC236}">
                <a16:creationId xmlns:a16="http://schemas.microsoft.com/office/drawing/2014/main" id="{640CCB79-1436-4E36-B819-8026B00FFA06}"/>
              </a:ext>
            </a:extLst>
          </p:cNvPr>
          <p:cNvSpPr txBox="1"/>
          <p:nvPr/>
        </p:nvSpPr>
        <p:spPr>
          <a:xfrm>
            <a:off x="1451580" y="6231265"/>
            <a:ext cx="8610912" cy="523220"/>
          </a:xfrm>
          <a:prstGeom prst="rect">
            <a:avLst/>
          </a:prstGeom>
          <a:noFill/>
        </p:spPr>
        <p:txBody>
          <a:bodyPr wrap="square" rtlCol="0">
            <a:spAutoFit/>
          </a:bodyPr>
          <a:lstStyle/>
          <a:p>
            <a:r>
              <a:rPr lang="en-US" sz="2800" dirty="0">
                <a:solidFill>
                  <a:srgbClr val="0070C0"/>
                </a:solidFill>
              </a:rPr>
              <a:t>https://www.identifythisart.com/timeline-of-art-history/</a:t>
            </a:r>
          </a:p>
        </p:txBody>
      </p:sp>
    </p:spTree>
    <p:extLst>
      <p:ext uri="{BB962C8B-B14F-4D97-AF65-F5344CB8AC3E}">
        <p14:creationId xmlns:p14="http://schemas.microsoft.com/office/powerpoint/2010/main" val="28548828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18E1FC-2D1D-4A86-9ADC-9787185BEE1A}"/>
              </a:ext>
            </a:extLst>
          </p:cNvPr>
          <p:cNvSpPr>
            <a:spLocks noGrp="1"/>
          </p:cNvSpPr>
          <p:nvPr>
            <p:ph type="title"/>
          </p:nvPr>
        </p:nvSpPr>
        <p:spPr>
          <a:xfrm>
            <a:off x="1106790" y="811201"/>
            <a:ext cx="9978420" cy="1122235"/>
          </a:xfrm>
        </p:spPr>
        <p:txBody>
          <a:bodyPr>
            <a:normAutofit/>
          </a:bodyPr>
          <a:lstStyle/>
          <a:p>
            <a:pPr algn="ctr"/>
            <a:r>
              <a:rPr lang="en-US" sz="6000" dirty="0"/>
              <a:t>Impressionism 1870-1900</a:t>
            </a:r>
          </a:p>
        </p:txBody>
      </p:sp>
      <p:sp>
        <p:nvSpPr>
          <p:cNvPr id="3" name="Content Placeholder 2">
            <a:extLst>
              <a:ext uri="{FF2B5EF4-FFF2-40B4-BE49-F238E27FC236}">
                <a16:creationId xmlns:a16="http://schemas.microsoft.com/office/drawing/2014/main" id="{434677D0-D5A7-4316-8A80-390F88816EBA}"/>
              </a:ext>
            </a:extLst>
          </p:cNvPr>
          <p:cNvSpPr>
            <a:spLocks noGrp="1"/>
          </p:cNvSpPr>
          <p:nvPr>
            <p:ph idx="1"/>
          </p:nvPr>
        </p:nvSpPr>
        <p:spPr>
          <a:xfrm>
            <a:off x="1455214" y="2297049"/>
            <a:ext cx="3526523" cy="3450613"/>
          </a:xfrm>
        </p:spPr>
        <p:txBody>
          <a:bodyPr>
            <a:normAutofit/>
          </a:bodyPr>
          <a:lstStyle/>
          <a:p>
            <a:r>
              <a:rPr lang="en-US" dirty="0"/>
              <a:t>MONET</a:t>
            </a:r>
          </a:p>
          <a:p>
            <a:r>
              <a:rPr lang="en-US" dirty="0"/>
              <a:t>MANET</a:t>
            </a:r>
          </a:p>
          <a:p>
            <a:r>
              <a:rPr lang="en-US" dirty="0"/>
              <a:t>RENOIR</a:t>
            </a:r>
          </a:p>
          <a:p>
            <a:r>
              <a:rPr lang="en-US" dirty="0"/>
              <a:t>DEGAS</a:t>
            </a:r>
          </a:p>
          <a:p>
            <a:r>
              <a:rPr lang="en-US" dirty="0"/>
              <a:t>CAILLEBOTTE, CASSATT, PISARRO, SISLEY</a:t>
            </a:r>
          </a:p>
        </p:txBody>
      </p:sp>
      <p:pic>
        <p:nvPicPr>
          <p:cNvPr id="14338" name="Picture 2" descr="Edouard Manet, A Bar at the Folies-BergÃ¨re.jpg">
            <a:extLst>
              <a:ext uri="{FF2B5EF4-FFF2-40B4-BE49-F238E27FC236}">
                <a16:creationId xmlns:a16="http://schemas.microsoft.com/office/drawing/2014/main" id="{7360E64E-5137-4493-A145-F2B05EA7E21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743" r="3495" b="1"/>
          <a:stretch/>
        </p:blipFill>
        <p:spPr bwMode="auto">
          <a:xfrm>
            <a:off x="6099634" y="2007507"/>
            <a:ext cx="2328669" cy="1850258"/>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Auguste Renoir - Dance at Le Moulin de la Galette - MusÃ©e d'Orsay RF 2739 (derivative work - AutoContrast edit in LCH space).jpg">
            <a:extLst>
              <a:ext uri="{FF2B5EF4-FFF2-40B4-BE49-F238E27FC236}">
                <a16:creationId xmlns:a16="http://schemas.microsoft.com/office/drawing/2014/main" id="{7DD2F754-F52E-4A56-A0FD-6D799B24A4A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92" r="5741" b="-2"/>
          <a:stretch/>
        </p:blipFill>
        <p:spPr bwMode="auto">
          <a:xfrm>
            <a:off x="8592029" y="2015732"/>
            <a:ext cx="2328670" cy="1842033"/>
          </a:xfrm>
          <a:prstGeom prst="rect">
            <a:avLst/>
          </a:prstGeom>
          <a:noFill/>
          <a:extLst>
            <a:ext uri="{909E8E84-426E-40DD-AFC4-6F175D3DCCD1}">
              <a14:hiddenFill xmlns:a14="http://schemas.microsoft.com/office/drawing/2010/main">
                <a:solidFill>
                  <a:srgbClr val="FFFFFF"/>
                </a:solidFill>
              </a14:hiddenFill>
            </a:ext>
          </a:extLst>
        </p:spPr>
      </p:pic>
      <p:pic>
        <p:nvPicPr>
          <p:cNvPr id="16386" name="Picture 2" descr="Image result for impression sunrise">
            <a:extLst>
              <a:ext uri="{FF2B5EF4-FFF2-40B4-BE49-F238E27FC236}">
                <a16:creationId xmlns:a16="http://schemas.microsoft.com/office/drawing/2014/main" id="{52416284-2722-4EF3-8DA2-2520012DA08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2179" b="-1"/>
          <a:stretch/>
        </p:blipFill>
        <p:spPr bwMode="auto">
          <a:xfrm>
            <a:off x="6096000" y="4022356"/>
            <a:ext cx="2332303" cy="1851321"/>
          </a:xfrm>
          <a:prstGeom prst="rect">
            <a:avLst/>
          </a:prstGeom>
          <a:noFill/>
          <a:extLst>
            <a:ext uri="{909E8E84-426E-40DD-AFC4-6F175D3DCCD1}">
              <a14:hiddenFill xmlns:a14="http://schemas.microsoft.com/office/drawing/2010/main">
                <a:solidFill>
                  <a:srgbClr val="FFFFFF"/>
                </a:solidFill>
              </a14:hiddenFill>
            </a:ext>
          </a:extLst>
        </p:spPr>
      </p:pic>
      <p:pic>
        <p:nvPicPr>
          <p:cNvPr id="14344" name="Picture 8" descr="https://upload.wikimedia.org/wikipedia/commons/thumb/1/17/Gustave_Caillebotte_-_Paris_Street%3B_Rainy_Day_-_Google_Art_Project.jpg/480px-Gustave_Caillebotte_-_Paris_Street%3B_Rainy_Day_-_Google_Art_Project.jpg">
            <a:extLst>
              <a:ext uri="{FF2B5EF4-FFF2-40B4-BE49-F238E27FC236}">
                <a16:creationId xmlns:a16="http://schemas.microsoft.com/office/drawing/2014/main" id="{EBD63E39-3391-44E9-BE30-930A336D1F06}"/>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4570"/>
          <a:stretch/>
        </p:blipFill>
        <p:spPr bwMode="auto">
          <a:xfrm>
            <a:off x="8588397" y="4022357"/>
            <a:ext cx="2332303" cy="18513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96806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0A0EF3-4156-47B8-B72A-AD7FFC219C5F}"/>
              </a:ext>
            </a:extLst>
          </p:cNvPr>
          <p:cNvSpPr>
            <a:spLocks noGrp="1"/>
          </p:cNvSpPr>
          <p:nvPr>
            <p:ph type="title"/>
          </p:nvPr>
        </p:nvSpPr>
        <p:spPr>
          <a:xfrm>
            <a:off x="1451580" y="868141"/>
            <a:ext cx="10054620" cy="985614"/>
          </a:xfrm>
        </p:spPr>
        <p:txBody>
          <a:bodyPr>
            <a:normAutofit/>
          </a:bodyPr>
          <a:lstStyle/>
          <a:p>
            <a:r>
              <a:rPr lang="en-US" sz="5400" dirty="0"/>
              <a:t>Post-impressionism 1880-1920</a:t>
            </a:r>
          </a:p>
        </p:txBody>
      </p:sp>
      <p:sp>
        <p:nvSpPr>
          <p:cNvPr id="3" name="Content Placeholder 2">
            <a:extLst>
              <a:ext uri="{FF2B5EF4-FFF2-40B4-BE49-F238E27FC236}">
                <a16:creationId xmlns:a16="http://schemas.microsoft.com/office/drawing/2014/main" id="{589A067C-CEC1-43ED-BDE4-FEEEA22E794D}"/>
              </a:ext>
            </a:extLst>
          </p:cNvPr>
          <p:cNvSpPr>
            <a:spLocks noGrp="1"/>
          </p:cNvSpPr>
          <p:nvPr>
            <p:ph idx="1"/>
          </p:nvPr>
        </p:nvSpPr>
        <p:spPr>
          <a:xfrm>
            <a:off x="1455214" y="2413230"/>
            <a:ext cx="3526523" cy="3450613"/>
          </a:xfrm>
        </p:spPr>
        <p:txBody>
          <a:bodyPr>
            <a:normAutofit/>
          </a:bodyPr>
          <a:lstStyle/>
          <a:p>
            <a:r>
              <a:rPr lang="en-US" dirty="0"/>
              <a:t>CEZANNE</a:t>
            </a:r>
          </a:p>
          <a:p>
            <a:r>
              <a:rPr lang="en-US" dirty="0"/>
              <a:t>SEURAT</a:t>
            </a:r>
          </a:p>
          <a:p>
            <a:r>
              <a:rPr lang="en-US" dirty="0"/>
              <a:t>GAUGUIN</a:t>
            </a:r>
          </a:p>
          <a:p>
            <a:r>
              <a:rPr lang="en-US" dirty="0"/>
              <a:t>VAN GOGH</a:t>
            </a:r>
          </a:p>
          <a:p>
            <a:r>
              <a:rPr lang="en-US" dirty="0"/>
              <a:t>HENRI ROUSSEAU, PAUL SIGNAC HENRI TOULOSE-LAUTREC</a:t>
            </a:r>
          </a:p>
          <a:p>
            <a:endParaRPr lang="en-US" dirty="0"/>
          </a:p>
        </p:txBody>
      </p:sp>
      <p:pic>
        <p:nvPicPr>
          <p:cNvPr id="17414" name="Picture 6" descr="Image result for SEURAT">
            <a:extLst>
              <a:ext uri="{FF2B5EF4-FFF2-40B4-BE49-F238E27FC236}">
                <a16:creationId xmlns:a16="http://schemas.microsoft.com/office/drawing/2014/main" id="{864EC7F6-CE8C-4342-97B6-BF3224D4C2F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6559" b="-6"/>
          <a:stretch/>
        </p:blipFill>
        <p:spPr bwMode="auto">
          <a:xfrm>
            <a:off x="8586806" y="2123688"/>
            <a:ext cx="2328670" cy="184203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Image result for AT THE MOULIN ROUGE">
            <a:extLst>
              <a:ext uri="{FF2B5EF4-FFF2-40B4-BE49-F238E27FC236}">
                <a16:creationId xmlns:a16="http://schemas.microsoft.com/office/drawing/2014/main" id="{4DF7B46B-FD54-476E-A2E0-B9168817A52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6" b="9199"/>
          <a:stretch/>
        </p:blipFill>
        <p:spPr bwMode="auto">
          <a:xfrm>
            <a:off x="6099634" y="2123688"/>
            <a:ext cx="2328669" cy="185025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Henri Rousseau 010.jpg">
            <a:extLst>
              <a:ext uri="{FF2B5EF4-FFF2-40B4-BE49-F238E27FC236}">
                <a16:creationId xmlns:a16="http://schemas.microsoft.com/office/drawing/2014/main" id="{5A73F83C-CFEB-4D1D-90D1-934F132026C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5219" r="2576" b="-3"/>
          <a:stretch/>
        </p:blipFill>
        <p:spPr bwMode="auto">
          <a:xfrm>
            <a:off x="6096000" y="4138537"/>
            <a:ext cx="2332303" cy="185132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Image result for CEZANNE">
            <a:extLst>
              <a:ext uri="{FF2B5EF4-FFF2-40B4-BE49-F238E27FC236}">
                <a16:creationId xmlns:a16="http://schemas.microsoft.com/office/drawing/2014/main" id="{C670AC3F-20D1-4896-AB9E-C3180D181B43}"/>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1273" r="12176"/>
          <a:stretch/>
        </p:blipFill>
        <p:spPr bwMode="auto">
          <a:xfrm>
            <a:off x="8588397" y="4138538"/>
            <a:ext cx="2332303" cy="18513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27423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24FEDF-42CC-463D-9543-A886720190DC}"/>
              </a:ext>
            </a:extLst>
          </p:cNvPr>
          <p:cNvSpPr>
            <a:spLocks noGrp="1"/>
          </p:cNvSpPr>
          <p:nvPr>
            <p:ph type="title"/>
          </p:nvPr>
        </p:nvSpPr>
        <p:spPr>
          <a:xfrm>
            <a:off x="1008044" y="244686"/>
            <a:ext cx="5087956" cy="2104154"/>
          </a:xfrm>
        </p:spPr>
        <p:txBody>
          <a:bodyPr anchor="b">
            <a:normAutofit fontScale="90000"/>
          </a:bodyPr>
          <a:lstStyle/>
          <a:p>
            <a:pPr algn="ctr"/>
            <a:r>
              <a:rPr lang="en-US" sz="6700" dirty="0"/>
              <a:t>SYMBOLISM 1880-1910</a:t>
            </a:r>
            <a:br>
              <a:rPr lang="en-US" dirty="0"/>
            </a:br>
            <a:endParaRPr lang="en-US" dirty="0"/>
          </a:p>
        </p:txBody>
      </p:sp>
      <p:sp>
        <p:nvSpPr>
          <p:cNvPr id="3" name="Content Placeholder 2">
            <a:extLst>
              <a:ext uri="{FF2B5EF4-FFF2-40B4-BE49-F238E27FC236}">
                <a16:creationId xmlns:a16="http://schemas.microsoft.com/office/drawing/2014/main" id="{22BD0442-9DB7-44D6-894E-FC27B7C87EA6}"/>
              </a:ext>
            </a:extLst>
          </p:cNvPr>
          <p:cNvSpPr>
            <a:spLocks noGrp="1"/>
          </p:cNvSpPr>
          <p:nvPr>
            <p:ph idx="1"/>
          </p:nvPr>
        </p:nvSpPr>
        <p:spPr>
          <a:xfrm>
            <a:off x="6096000" y="635001"/>
            <a:ext cx="6005764" cy="1330959"/>
          </a:xfrm>
        </p:spPr>
        <p:txBody>
          <a:bodyPr>
            <a:normAutofit/>
          </a:bodyPr>
          <a:lstStyle/>
          <a:p>
            <a:r>
              <a:rPr lang="en-US" dirty="0"/>
              <a:t>GUSTAV KLIMT</a:t>
            </a:r>
          </a:p>
          <a:p>
            <a:r>
              <a:rPr lang="en-US" dirty="0"/>
              <a:t>ODILON REDON, GUSTAVE MOREAU</a:t>
            </a:r>
          </a:p>
        </p:txBody>
      </p:sp>
      <p:pic>
        <p:nvPicPr>
          <p:cNvPr id="16392" name="Picture 8" descr="Image result for judith and the head of holofernes">
            <a:extLst>
              <a:ext uri="{FF2B5EF4-FFF2-40B4-BE49-F238E27FC236}">
                <a16:creationId xmlns:a16="http://schemas.microsoft.com/office/drawing/2014/main" id="{3E85AC46-250C-4FB9-86C7-60937A3964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7531" y="2348840"/>
            <a:ext cx="1697751" cy="3447211"/>
          </a:xfrm>
          <a:prstGeom prst="rect">
            <a:avLst/>
          </a:prstGeom>
          <a:noFill/>
          <a:extLst>
            <a:ext uri="{909E8E84-426E-40DD-AFC4-6F175D3DCCD1}">
              <a14:hiddenFill xmlns:a14="http://schemas.microsoft.com/office/drawing/2010/main">
                <a:solidFill>
                  <a:srgbClr val="FFFFFF"/>
                </a:solidFill>
              </a14:hiddenFill>
            </a:ext>
          </a:extLst>
        </p:spPr>
      </p:pic>
      <p:pic>
        <p:nvPicPr>
          <p:cNvPr id="16388" name="Picture 4" descr="File:Oedipus and the Sphinx 1864.jpg">
            <a:extLst>
              <a:ext uri="{FF2B5EF4-FFF2-40B4-BE49-F238E27FC236}">
                <a16:creationId xmlns:a16="http://schemas.microsoft.com/office/drawing/2014/main" id="{DD10DABF-AAF2-4B2A-B1FB-F6727BBEBCF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11256" y="2348840"/>
            <a:ext cx="1758618" cy="3448274"/>
          </a:xfrm>
          <a:prstGeom prst="rect">
            <a:avLst/>
          </a:prstGeom>
          <a:noFill/>
          <a:extLst>
            <a:ext uri="{909E8E84-426E-40DD-AFC4-6F175D3DCCD1}">
              <a14:hiddenFill xmlns:a14="http://schemas.microsoft.com/office/drawing/2010/main">
                <a:solidFill>
                  <a:srgbClr val="FFFFFF"/>
                </a:solidFill>
              </a14:hiddenFill>
            </a:ext>
          </a:extLst>
        </p:spPr>
      </p:pic>
      <p:pic>
        <p:nvPicPr>
          <p:cNvPr id="16386" name="Picture 2" descr="Franz Stuck - The Sin">
            <a:extLst>
              <a:ext uri="{FF2B5EF4-FFF2-40B4-BE49-F238E27FC236}">
                <a16:creationId xmlns:a16="http://schemas.microsoft.com/office/drawing/2014/main" id="{2056BFFF-A906-4BDA-A8AD-F54A447941B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68210" y="2348840"/>
            <a:ext cx="2145887" cy="3447211"/>
          </a:xfrm>
          <a:prstGeom prst="rect">
            <a:avLst/>
          </a:prstGeom>
          <a:noFill/>
          <a:extLst>
            <a:ext uri="{909E8E84-426E-40DD-AFC4-6F175D3DCCD1}">
              <a14:hiddenFill xmlns:a14="http://schemas.microsoft.com/office/drawing/2010/main">
                <a:solidFill>
                  <a:srgbClr val="FFFFFF"/>
                </a:solidFill>
              </a14:hiddenFill>
            </a:ext>
          </a:extLst>
        </p:spPr>
      </p:pic>
      <p:pic>
        <p:nvPicPr>
          <p:cNvPr id="16390" name="Picture 6" descr="Image result for THE CYCLOPS REDON">
            <a:extLst>
              <a:ext uri="{FF2B5EF4-FFF2-40B4-BE49-F238E27FC236}">
                <a16:creationId xmlns:a16="http://schemas.microsoft.com/office/drawing/2014/main" id="{D8C53E11-3A94-4A88-8FAA-4D52D8A636C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35848" y="2348840"/>
            <a:ext cx="2766388" cy="34472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77738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AE3392-09AA-46C6-931A-86669AC591CD}"/>
              </a:ext>
            </a:extLst>
          </p:cNvPr>
          <p:cNvSpPr>
            <a:spLocks noGrp="1"/>
          </p:cNvSpPr>
          <p:nvPr>
            <p:ph type="title"/>
          </p:nvPr>
        </p:nvSpPr>
        <p:spPr>
          <a:xfrm>
            <a:off x="2011681" y="976096"/>
            <a:ext cx="9050116" cy="1049235"/>
          </a:xfrm>
        </p:spPr>
        <p:txBody>
          <a:bodyPr>
            <a:normAutofit/>
          </a:bodyPr>
          <a:lstStyle/>
          <a:p>
            <a:pPr algn="r"/>
            <a:r>
              <a:rPr lang="en-US" sz="6000" dirty="0"/>
              <a:t>Fauvism 1905-1908</a:t>
            </a:r>
          </a:p>
        </p:txBody>
      </p:sp>
      <p:sp>
        <p:nvSpPr>
          <p:cNvPr id="3" name="Content Placeholder 2">
            <a:extLst>
              <a:ext uri="{FF2B5EF4-FFF2-40B4-BE49-F238E27FC236}">
                <a16:creationId xmlns:a16="http://schemas.microsoft.com/office/drawing/2014/main" id="{7633255E-AFB0-4928-A50E-68D166D9E363}"/>
              </a:ext>
            </a:extLst>
          </p:cNvPr>
          <p:cNvSpPr>
            <a:spLocks noGrp="1"/>
          </p:cNvSpPr>
          <p:nvPr>
            <p:ph idx="1"/>
          </p:nvPr>
        </p:nvSpPr>
        <p:spPr>
          <a:xfrm>
            <a:off x="8669416" y="2015732"/>
            <a:ext cx="2864820" cy="2068587"/>
          </a:xfrm>
        </p:spPr>
        <p:txBody>
          <a:bodyPr>
            <a:normAutofit/>
          </a:bodyPr>
          <a:lstStyle/>
          <a:p>
            <a:r>
              <a:rPr lang="en-US" dirty="0"/>
              <a:t>MATISSE</a:t>
            </a:r>
          </a:p>
          <a:p>
            <a:r>
              <a:rPr lang="en-US" dirty="0"/>
              <a:t>DERAIN</a:t>
            </a:r>
          </a:p>
          <a:p>
            <a:r>
              <a:rPr lang="en-US" dirty="0"/>
              <a:t>BUT MOSTLY MATISSE</a:t>
            </a:r>
          </a:p>
        </p:txBody>
      </p:sp>
      <p:pic>
        <p:nvPicPr>
          <p:cNvPr id="18436" name="Picture 4" descr="Image result for matisse red room">
            <a:extLst>
              <a:ext uri="{FF2B5EF4-FFF2-40B4-BE49-F238E27FC236}">
                <a16:creationId xmlns:a16="http://schemas.microsoft.com/office/drawing/2014/main" id="{BAA11C09-E678-4791-AF71-0780E2AFF30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7265" r="4" b="5004"/>
          <a:stretch/>
        </p:blipFill>
        <p:spPr bwMode="auto">
          <a:xfrm>
            <a:off x="1339826" y="2015732"/>
            <a:ext cx="2299716" cy="1476465"/>
          </a:xfrm>
          <a:prstGeom prst="rect">
            <a:avLst/>
          </a:prstGeom>
          <a:noFill/>
          <a:extLst>
            <a:ext uri="{909E8E84-426E-40DD-AFC4-6F175D3DCCD1}">
              <a14:hiddenFill xmlns:a14="http://schemas.microsoft.com/office/drawing/2010/main">
                <a:solidFill>
                  <a:srgbClr val="FFFFFF"/>
                </a:solidFill>
              </a14:hiddenFill>
            </a:ext>
          </a:extLst>
        </p:spPr>
      </p:pic>
      <p:pic>
        <p:nvPicPr>
          <p:cNvPr id="18438" name="Picture 6" descr="Image result for DERAIN">
            <a:extLst>
              <a:ext uri="{FF2B5EF4-FFF2-40B4-BE49-F238E27FC236}">
                <a16:creationId xmlns:a16="http://schemas.microsoft.com/office/drawing/2014/main" id="{85DD96FF-107D-4A39-AA7A-F1211FC40F1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5943" r="3" b="10183"/>
          <a:stretch/>
        </p:blipFill>
        <p:spPr bwMode="auto">
          <a:xfrm>
            <a:off x="1339826" y="3659123"/>
            <a:ext cx="3720651" cy="2220928"/>
          </a:xfrm>
          <a:prstGeom prst="rect">
            <a:avLst/>
          </a:prstGeom>
          <a:noFill/>
          <a:extLst>
            <a:ext uri="{909E8E84-426E-40DD-AFC4-6F175D3DCCD1}">
              <a14:hiddenFill xmlns:a14="http://schemas.microsoft.com/office/drawing/2010/main">
                <a:solidFill>
                  <a:srgbClr val="FFFFFF"/>
                </a:solidFill>
              </a14:hiddenFill>
            </a:ext>
          </a:extLst>
        </p:spPr>
      </p:pic>
      <p:pic>
        <p:nvPicPr>
          <p:cNvPr id="18434" name="Picture 2" descr="Image result for matisse lady with a hat">
            <a:extLst>
              <a:ext uri="{FF2B5EF4-FFF2-40B4-BE49-F238E27FC236}">
                <a16:creationId xmlns:a16="http://schemas.microsoft.com/office/drawing/2014/main" id="{3FA67825-542C-43C1-8BB9-AF0C165C4AA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437" r="13998" b="-3"/>
          <a:stretch/>
        </p:blipFill>
        <p:spPr bwMode="auto">
          <a:xfrm>
            <a:off x="5229139" y="2015732"/>
            <a:ext cx="2395870" cy="38661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56491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69F3B0-90B5-434A-92C3-729874C135FD}"/>
              </a:ext>
            </a:extLst>
          </p:cNvPr>
          <p:cNvSpPr>
            <a:spLocks noGrp="1"/>
          </p:cNvSpPr>
          <p:nvPr>
            <p:ph type="title"/>
          </p:nvPr>
        </p:nvSpPr>
        <p:spPr>
          <a:xfrm>
            <a:off x="1677702" y="673402"/>
            <a:ext cx="10971497" cy="1476069"/>
          </a:xfrm>
        </p:spPr>
        <p:txBody>
          <a:bodyPr>
            <a:normAutofit/>
          </a:bodyPr>
          <a:lstStyle/>
          <a:p>
            <a:r>
              <a:rPr lang="en-US" sz="8000" dirty="0"/>
              <a:t>Cubism 1908-1920*</a:t>
            </a:r>
          </a:p>
        </p:txBody>
      </p:sp>
      <p:sp>
        <p:nvSpPr>
          <p:cNvPr id="3" name="Content Placeholder 2">
            <a:extLst>
              <a:ext uri="{FF2B5EF4-FFF2-40B4-BE49-F238E27FC236}">
                <a16:creationId xmlns:a16="http://schemas.microsoft.com/office/drawing/2014/main" id="{5226C852-ABAD-4759-9110-7D170BC3A9E9}"/>
              </a:ext>
            </a:extLst>
          </p:cNvPr>
          <p:cNvSpPr>
            <a:spLocks noGrp="1"/>
          </p:cNvSpPr>
          <p:nvPr>
            <p:ph idx="1"/>
          </p:nvPr>
        </p:nvSpPr>
        <p:spPr>
          <a:xfrm>
            <a:off x="1464344" y="2503412"/>
            <a:ext cx="2828026" cy="3287567"/>
          </a:xfrm>
        </p:spPr>
        <p:txBody>
          <a:bodyPr>
            <a:normAutofit/>
          </a:bodyPr>
          <a:lstStyle/>
          <a:p>
            <a:r>
              <a:rPr lang="en-US" dirty="0"/>
              <a:t>PICASSO</a:t>
            </a:r>
          </a:p>
          <a:p>
            <a:r>
              <a:rPr lang="en-US" dirty="0"/>
              <a:t>BRAQUE</a:t>
            </a:r>
          </a:p>
          <a:p>
            <a:r>
              <a:rPr lang="en-US" dirty="0"/>
              <a:t>GRIS, LEGER</a:t>
            </a:r>
          </a:p>
          <a:p>
            <a:endParaRPr lang="en-US" dirty="0"/>
          </a:p>
        </p:txBody>
      </p:sp>
      <p:pic>
        <p:nvPicPr>
          <p:cNvPr id="17410" name="Picture 2" descr="Houses at l'Estaque Georges Braque">
            <a:extLst>
              <a:ext uri="{FF2B5EF4-FFF2-40B4-BE49-F238E27FC236}">
                <a16:creationId xmlns:a16="http://schemas.microsoft.com/office/drawing/2014/main" id="{6B2A4501-E86E-43A5-B5CE-AB6A33BA319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3533" r="-6" b="23287"/>
          <a:stretch/>
        </p:blipFill>
        <p:spPr bwMode="auto">
          <a:xfrm>
            <a:off x="8663087" y="4474287"/>
            <a:ext cx="2255303" cy="147606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Image result for les demoiselles d'avignon">
            <a:extLst>
              <a:ext uri="{FF2B5EF4-FFF2-40B4-BE49-F238E27FC236}">
                <a16:creationId xmlns:a16="http://schemas.microsoft.com/office/drawing/2014/main" id="{8A415F90-A1EB-417E-8874-197A0719134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1" b="4479"/>
          <a:stretch/>
        </p:blipFill>
        <p:spPr bwMode="auto">
          <a:xfrm>
            <a:off x="4659349" y="2091711"/>
            <a:ext cx="3880765" cy="385864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Picasso The Weeping Woman Tate identifier T05010 10.jpg">
            <a:extLst>
              <a:ext uri="{FF2B5EF4-FFF2-40B4-BE49-F238E27FC236}">
                <a16:creationId xmlns:a16="http://schemas.microsoft.com/office/drawing/2014/main" id="{7B501601-4B8D-48E2-96AD-AE36FF684C0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5" b="19110"/>
          <a:stretch/>
        </p:blipFill>
        <p:spPr bwMode="auto">
          <a:xfrm>
            <a:off x="8707352" y="2093474"/>
            <a:ext cx="2251790" cy="22162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3716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E0002F-C074-46C4-B3E1-A557B013C284}"/>
              </a:ext>
            </a:extLst>
          </p:cNvPr>
          <p:cNvSpPr>
            <a:spLocks noGrp="1"/>
          </p:cNvSpPr>
          <p:nvPr>
            <p:ph type="title"/>
          </p:nvPr>
        </p:nvSpPr>
        <p:spPr>
          <a:xfrm>
            <a:off x="1895872" y="1060519"/>
            <a:ext cx="8643011" cy="551528"/>
          </a:xfrm>
        </p:spPr>
        <p:txBody>
          <a:bodyPr vert="horz" lIns="91440" tIns="45720" rIns="91440" bIns="0" rtlCol="0" anchor="b">
            <a:normAutofit/>
          </a:bodyPr>
          <a:lstStyle/>
          <a:p>
            <a:r>
              <a:rPr lang="en-US" sz="3600" dirty="0"/>
              <a:t>CUBISTS AND THEIR FUCKING STRINGS</a:t>
            </a:r>
          </a:p>
        </p:txBody>
      </p:sp>
      <p:pic>
        <p:nvPicPr>
          <p:cNvPr id="9" name="Picture 6" descr="Image result for picasso old guitarist">
            <a:extLst>
              <a:ext uri="{FF2B5EF4-FFF2-40B4-BE49-F238E27FC236}">
                <a16:creationId xmlns:a16="http://schemas.microsoft.com/office/drawing/2014/main" id="{6B9DF56C-4325-4D0C-8322-08648F98610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214" r="-3" b="10709"/>
          <a:stretch/>
        </p:blipFill>
        <p:spPr bwMode="auto">
          <a:xfrm>
            <a:off x="8027795" y="1954339"/>
            <a:ext cx="1874519" cy="236829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4" descr="Le Violon by Pablo Picasso">
            <a:extLst>
              <a:ext uri="{FF2B5EF4-FFF2-40B4-BE49-F238E27FC236}">
                <a16:creationId xmlns:a16="http://schemas.microsoft.com/office/drawing/2014/main" id="{77C6463C-1797-40DB-9DD0-6244387E52A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6" b="4934"/>
          <a:stretch/>
        </p:blipFill>
        <p:spPr bwMode="auto">
          <a:xfrm>
            <a:off x="5957624" y="1954339"/>
            <a:ext cx="1874519" cy="236829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8" descr="Girl with a Mandolin by Pablo Picasso">
            <a:extLst>
              <a:ext uri="{FF2B5EF4-FFF2-40B4-BE49-F238E27FC236}">
                <a16:creationId xmlns:a16="http://schemas.microsoft.com/office/drawing/2014/main" id="{1DD91F82-2FB8-4415-8873-BEBEC9500DE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8402" r="2" b="2"/>
          <a:stretch/>
        </p:blipFill>
        <p:spPr bwMode="auto">
          <a:xfrm>
            <a:off x="3920953" y="1954339"/>
            <a:ext cx="1874519" cy="236829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2" descr="Woman with a Guitar by Georges Braque">
            <a:extLst>
              <a:ext uri="{FF2B5EF4-FFF2-40B4-BE49-F238E27FC236}">
                <a16:creationId xmlns:a16="http://schemas.microsoft.com/office/drawing/2014/main" id="{158FB67A-4306-47B6-AA36-9D02463615F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95872" y="1951763"/>
            <a:ext cx="1828174" cy="23682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059010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9460" name="Picture 4" descr="Image result for I AND THE VILLAGE">
            <a:extLst>
              <a:ext uri="{FF2B5EF4-FFF2-40B4-BE49-F238E27FC236}">
                <a16:creationId xmlns:a16="http://schemas.microsoft.com/office/drawing/2014/main" id="{5AA59E2B-9645-4E51-BB0B-49B5D8A0481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179" r="-2" b="19325"/>
          <a:stretch/>
        </p:blipFill>
        <p:spPr bwMode="auto">
          <a:xfrm>
            <a:off x="1639898" y="321734"/>
            <a:ext cx="3061372" cy="2905170"/>
          </a:xfrm>
          <a:prstGeom prst="rect">
            <a:avLst/>
          </a:prstGeom>
          <a:noFill/>
          <a:extLst>
            <a:ext uri="{909E8E84-426E-40DD-AFC4-6F175D3DCCD1}">
              <a14:hiddenFill xmlns:a14="http://schemas.microsoft.com/office/drawing/2010/main">
                <a:solidFill>
                  <a:srgbClr val="FFFFFF"/>
                </a:solidFill>
              </a14:hiddenFill>
            </a:ext>
          </a:extLst>
        </p:spPr>
      </p:pic>
      <p:pic>
        <p:nvPicPr>
          <p:cNvPr id="19462" name="Picture 6" descr="Image result for JACOB LAWRENCE MIGRATION">
            <a:extLst>
              <a:ext uri="{FF2B5EF4-FFF2-40B4-BE49-F238E27FC236}">
                <a16:creationId xmlns:a16="http://schemas.microsoft.com/office/drawing/2014/main" id="{6E452AA4-5E20-41A7-A88E-AB475BF8B64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4708" r="4" b="4"/>
          <a:stretch/>
        </p:blipFill>
        <p:spPr bwMode="auto">
          <a:xfrm>
            <a:off x="1000580" y="3631096"/>
            <a:ext cx="4340005" cy="2760560"/>
          </a:xfrm>
          <a:prstGeom prst="rect">
            <a:avLst/>
          </a:prstGeom>
          <a:noFill/>
          <a:extLst>
            <a:ext uri="{909E8E84-426E-40DD-AFC4-6F175D3DCCD1}">
              <a14:hiddenFill xmlns:a14="http://schemas.microsoft.com/office/drawing/2010/main">
                <a:solidFill>
                  <a:srgbClr val="FFFFFF"/>
                </a:solidFill>
              </a14:hiddenFill>
            </a:ext>
          </a:extLst>
        </p:spPr>
      </p:pic>
      <p:pic>
        <p:nvPicPr>
          <p:cNvPr id="19458" name="Picture 2" descr="Image result for NUDE DESCENDING A STAIRCASE NO 2">
            <a:extLst>
              <a:ext uri="{FF2B5EF4-FFF2-40B4-BE49-F238E27FC236}">
                <a16:creationId xmlns:a16="http://schemas.microsoft.com/office/drawing/2014/main" id="{EC61D551-A452-42A1-B7AB-7983D19C025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16" r="2" b="2"/>
          <a:stretch/>
        </p:blipFill>
        <p:spPr bwMode="auto">
          <a:xfrm>
            <a:off x="7192903" y="321734"/>
            <a:ext cx="3657025" cy="60699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73286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44A375-1656-4D1E-B013-9D12A0D810BF}"/>
              </a:ext>
            </a:extLst>
          </p:cNvPr>
          <p:cNvSpPr>
            <a:spLocks noGrp="1"/>
          </p:cNvSpPr>
          <p:nvPr>
            <p:ph type="title"/>
          </p:nvPr>
        </p:nvSpPr>
        <p:spPr>
          <a:xfrm>
            <a:off x="504809" y="336071"/>
            <a:ext cx="4831080" cy="1731834"/>
          </a:xfrm>
        </p:spPr>
        <p:txBody>
          <a:bodyPr>
            <a:normAutofit/>
          </a:bodyPr>
          <a:lstStyle/>
          <a:p>
            <a:pPr algn="ctr"/>
            <a:r>
              <a:rPr lang="en-US" sz="4800" dirty="0"/>
              <a:t>Expressionism 1905-1925</a:t>
            </a:r>
          </a:p>
        </p:txBody>
      </p:sp>
      <p:sp>
        <p:nvSpPr>
          <p:cNvPr id="3" name="Content Placeholder 2">
            <a:extLst>
              <a:ext uri="{FF2B5EF4-FFF2-40B4-BE49-F238E27FC236}">
                <a16:creationId xmlns:a16="http://schemas.microsoft.com/office/drawing/2014/main" id="{3BC237E9-6CCD-4989-8D52-2E01695771EC}"/>
              </a:ext>
            </a:extLst>
          </p:cNvPr>
          <p:cNvSpPr>
            <a:spLocks noGrp="1"/>
          </p:cNvSpPr>
          <p:nvPr>
            <p:ph idx="1"/>
          </p:nvPr>
        </p:nvSpPr>
        <p:spPr>
          <a:xfrm>
            <a:off x="1451579" y="2015732"/>
            <a:ext cx="2937541" cy="3450613"/>
          </a:xfrm>
        </p:spPr>
        <p:txBody>
          <a:bodyPr>
            <a:normAutofit fontScale="92500" lnSpcReduction="10000"/>
          </a:bodyPr>
          <a:lstStyle/>
          <a:p>
            <a:r>
              <a:rPr lang="en-US" dirty="0"/>
              <a:t>EDVARD MUNCH</a:t>
            </a:r>
          </a:p>
          <a:p>
            <a:r>
              <a:rPr lang="en-US" dirty="0"/>
              <a:t>MARC CHAGALL</a:t>
            </a:r>
          </a:p>
          <a:p>
            <a:r>
              <a:rPr lang="en-US" dirty="0"/>
              <a:t>WASSILY KANDINSKY</a:t>
            </a:r>
          </a:p>
          <a:p>
            <a:r>
              <a:rPr lang="en-US" dirty="0"/>
              <a:t>ERNST KIRCHNER,</a:t>
            </a:r>
          </a:p>
          <a:p>
            <a:r>
              <a:rPr lang="en-US" dirty="0"/>
              <a:t>OTTO DIX, FRANZ MARC, PAUL KLEE, EMIL NOLDE</a:t>
            </a:r>
          </a:p>
          <a:p>
            <a:endParaRPr lang="en-US" dirty="0"/>
          </a:p>
        </p:txBody>
      </p:sp>
      <p:pic>
        <p:nvPicPr>
          <p:cNvPr id="20482" name="Picture 2" descr="Anxiety, 1894 by Edvard Munch">
            <a:extLst>
              <a:ext uri="{FF2B5EF4-FFF2-40B4-BE49-F238E27FC236}">
                <a16:creationId xmlns:a16="http://schemas.microsoft.com/office/drawing/2014/main" id="{D366B56B-10D0-47C4-80F1-385EB3470E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79812" y="-15240"/>
            <a:ext cx="3012188" cy="3867151"/>
          </a:xfrm>
          <a:prstGeom prst="rect">
            <a:avLst/>
          </a:prstGeom>
          <a:noFill/>
          <a:extLst>
            <a:ext uri="{909E8E84-426E-40DD-AFC4-6F175D3DCCD1}">
              <a14:hiddenFill xmlns:a14="http://schemas.microsoft.com/office/drawing/2010/main">
                <a:solidFill>
                  <a:srgbClr val="FFFFFF"/>
                </a:solidFill>
              </a14:hiddenFill>
            </a:ext>
          </a:extLst>
        </p:spPr>
      </p:pic>
      <p:pic>
        <p:nvPicPr>
          <p:cNvPr id="20484" name="Picture 4" descr="Marc Chagall - White Crucifixion, Size 20x24 inch, Poster Art Print Wall dÃ©cor">
            <a:extLst>
              <a:ext uri="{FF2B5EF4-FFF2-40B4-BE49-F238E27FC236}">
                <a16:creationId xmlns:a16="http://schemas.microsoft.com/office/drawing/2014/main" id="{A7B44AF8-401A-4D60-907E-5887CA2F6A1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14413" y="-69854"/>
            <a:ext cx="2665399" cy="3331214"/>
          </a:xfrm>
          <a:prstGeom prst="rect">
            <a:avLst/>
          </a:prstGeom>
          <a:noFill/>
          <a:extLst>
            <a:ext uri="{909E8E84-426E-40DD-AFC4-6F175D3DCCD1}">
              <a14:hiddenFill xmlns:a14="http://schemas.microsoft.com/office/drawing/2010/main">
                <a:solidFill>
                  <a:srgbClr val="FFFFFF"/>
                </a:solidFill>
              </a14:hiddenFill>
            </a:ext>
          </a:extLst>
        </p:spPr>
      </p:pic>
      <p:pic>
        <p:nvPicPr>
          <p:cNvPr id="20486" name="Picture 6" descr="Blue rider, 1903 - Wassily Kandinsky">
            <a:extLst>
              <a:ext uri="{FF2B5EF4-FFF2-40B4-BE49-F238E27FC236}">
                <a16:creationId xmlns:a16="http://schemas.microsoft.com/office/drawing/2014/main" id="{97526ECE-4358-4A82-9831-82DA4F67AB3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79812" y="3892816"/>
            <a:ext cx="3012188" cy="2965184"/>
          </a:xfrm>
          <a:prstGeom prst="rect">
            <a:avLst/>
          </a:prstGeom>
          <a:noFill/>
          <a:extLst>
            <a:ext uri="{909E8E84-426E-40DD-AFC4-6F175D3DCCD1}">
              <a14:hiddenFill xmlns:a14="http://schemas.microsoft.com/office/drawing/2010/main">
                <a:solidFill>
                  <a:srgbClr val="FFFFFF"/>
                </a:solidFill>
              </a14:hiddenFill>
            </a:ext>
          </a:extLst>
        </p:spPr>
      </p:pic>
      <p:pic>
        <p:nvPicPr>
          <p:cNvPr id="20488" name="Picture 8" descr="Berliner StraÃenszene (Ernst Ludwig Kirchner)">
            <a:extLst>
              <a:ext uri="{FF2B5EF4-FFF2-40B4-BE49-F238E27FC236}">
                <a16:creationId xmlns:a16="http://schemas.microsoft.com/office/drawing/2014/main" id="{5FAA0FF3-F492-4F9A-91CD-76FDCA83B70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97069" y="3078406"/>
            <a:ext cx="2682743" cy="3779594"/>
          </a:xfrm>
          <a:prstGeom prst="rect">
            <a:avLst/>
          </a:prstGeom>
          <a:noFill/>
          <a:extLst>
            <a:ext uri="{909E8E84-426E-40DD-AFC4-6F175D3DCCD1}">
              <a14:hiddenFill xmlns:a14="http://schemas.microsoft.com/office/drawing/2010/main">
                <a:solidFill>
                  <a:srgbClr val="FFFFFF"/>
                </a:solidFill>
              </a14:hiddenFill>
            </a:ext>
          </a:extLst>
        </p:spPr>
      </p:pic>
      <p:pic>
        <p:nvPicPr>
          <p:cNvPr id="20490" name="Picture 10" descr="Cardplaying War-Cripples by Otto Dix">
            <a:extLst>
              <a:ext uri="{FF2B5EF4-FFF2-40B4-BE49-F238E27FC236}">
                <a16:creationId xmlns:a16="http://schemas.microsoft.com/office/drawing/2014/main" id="{2C4D837D-FD60-4538-AEEC-ACE2E1BD4CF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50264" y="3851911"/>
            <a:ext cx="2377733" cy="3006089"/>
          </a:xfrm>
          <a:prstGeom prst="rect">
            <a:avLst/>
          </a:prstGeom>
          <a:noFill/>
          <a:extLst>
            <a:ext uri="{909E8E84-426E-40DD-AFC4-6F175D3DCCD1}">
              <a14:hiddenFill xmlns:a14="http://schemas.microsoft.com/office/drawing/2010/main">
                <a:solidFill>
                  <a:srgbClr val="FFFFFF"/>
                </a:solidFill>
              </a14:hiddenFill>
            </a:ext>
          </a:extLst>
        </p:spPr>
      </p:pic>
      <p:pic>
        <p:nvPicPr>
          <p:cNvPr id="20492" name="Picture 12" descr="Image result for the twittering machine by paul klee">
            <a:extLst>
              <a:ext uri="{FF2B5EF4-FFF2-40B4-BE49-F238E27FC236}">
                <a16:creationId xmlns:a16="http://schemas.microsoft.com/office/drawing/2014/main" id="{49EA5586-F7B6-431A-8497-A2FBBA1C0A8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15260" y="1196530"/>
            <a:ext cx="1838325" cy="2495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26697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D5DFB-9F28-4943-B56A-D0E2EE704A3B}"/>
              </a:ext>
            </a:extLst>
          </p:cNvPr>
          <p:cNvSpPr>
            <a:spLocks noGrp="1"/>
          </p:cNvSpPr>
          <p:nvPr>
            <p:ph type="title"/>
          </p:nvPr>
        </p:nvSpPr>
        <p:spPr>
          <a:xfrm>
            <a:off x="656624" y="555827"/>
            <a:ext cx="10560017" cy="1469620"/>
          </a:xfrm>
        </p:spPr>
        <p:txBody>
          <a:bodyPr>
            <a:normAutofit/>
          </a:bodyPr>
          <a:lstStyle/>
          <a:p>
            <a:pPr algn="ctr"/>
            <a:r>
              <a:rPr lang="en-US" sz="6600" dirty="0"/>
              <a:t>Abstract 1910-</a:t>
            </a:r>
          </a:p>
        </p:txBody>
      </p:sp>
      <p:sp>
        <p:nvSpPr>
          <p:cNvPr id="3" name="Content Placeholder 2">
            <a:extLst>
              <a:ext uri="{FF2B5EF4-FFF2-40B4-BE49-F238E27FC236}">
                <a16:creationId xmlns:a16="http://schemas.microsoft.com/office/drawing/2014/main" id="{4FE002B9-05FE-4871-8F1F-7C343CEEBC95}"/>
              </a:ext>
            </a:extLst>
          </p:cNvPr>
          <p:cNvSpPr>
            <a:spLocks noGrp="1"/>
          </p:cNvSpPr>
          <p:nvPr>
            <p:ph idx="1"/>
          </p:nvPr>
        </p:nvSpPr>
        <p:spPr>
          <a:xfrm>
            <a:off x="1318033" y="2316978"/>
            <a:ext cx="2828026" cy="3287567"/>
          </a:xfrm>
        </p:spPr>
        <p:txBody>
          <a:bodyPr>
            <a:normAutofit/>
          </a:bodyPr>
          <a:lstStyle/>
          <a:p>
            <a:pPr>
              <a:lnSpc>
                <a:spcPct val="110000"/>
              </a:lnSpc>
            </a:pPr>
            <a:r>
              <a:rPr lang="en-US" sz="1700" dirty="0"/>
              <a:t>PIET MONDRIAN (DE STIJL)</a:t>
            </a:r>
          </a:p>
          <a:p>
            <a:pPr>
              <a:lnSpc>
                <a:spcPct val="110000"/>
              </a:lnSpc>
            </a:pPr>
            <a:r>
              <a:rPr lang="en-US" sz="1700" dirty="0"/>
              <a:t>CONSTANTIN BRANCUSI (SCULPTURE)</a:t>
            </a:r>
          </a:p>
          <a:p>
            <a:pPr>
              <a:lnSpc>
                <a:spcPct val="110000"/>
              </a:lnSpc>
            </a:pPr>
            <a:r>
              <a:rPr lang="en-US" sz="1700" dirty="0"/>
              <a:t>ALEXANDER CALDER (MOBILES)</a:t>
            </a:r>
          </a:p>
          <a:p>
            <a:pPr>
              <a:lnSpc>
                <a:spcPct val="110000"/>
              </a:lnSpc>
            </a:pPr>
            <a:r>
              <a:rPr lang="en-US" sz="1700" dirty="0"/>
              <a:t>WASSILY KANDINSKY (COMPOSITIONS)</a:t>
            </a:r>
          </a:p>
        </p:txBody>
      </p:sp>
      <p:pic>
        <p:nvPicPr>
          <p:cNvPr id="21512" name="Picture 8" descr="Image result for princess x brancusi">
            <a:extLst>
              <a:ext uri="{FF2B5EF4-FFF2-40B4-BE49-F238E27FC236}">
                <a16:creationId xmlns:a16="http://schemas.microsoft.com/office/drawing/2014/main" id="{AF3AA051-50C8-4151-B337-D32FFE162F6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 b="16858"/>
          <a:stretch/>
        </p:blipFill>
        <p:spPr bwMode="auto">
          <a:xfrm>
            <a:off x="4798347" y="2027676"/>
            <a:ext cx="2395870" cy="3866172"/>
          </a:xfrm>
          <a:prstGeom prst="rect">
            <a:avLst/>
          </a:prstGeom>
          <a:noFill/>
          <a:extLst>
            <a:ext uri="{909E8E84-426E-40DD-AFC4-6F175D3DCCD1}">
              <a14:hiddenFill xmlns:a14="http://schemas.microsoft.com/office/drawing/2010/main">
                <a:solidFill>
                  <a:srgbClr val="FFFFFF"/>
                </a:solidFill>
              </a14:hiddenFill>
            </a:ext>
          </a:extLst>
        </p:spPr>
      </p:pic>
      <p:pic>
        <p:nvPicPr>
          <p:cNvPr id="21510" name="Picture 6" descr="Image result for lobster trap and fish tail">
            <a:extLst>
              <a:ext uri="{FF2B5EF4-FFF2-40B4-BE49-F238E27FC236}">
                <a16:creationId xmlns:a16="http://schemas.microsoft.com/office/drawing/2014/main" id="{CA41CF7F-304C-43D4-A547-3082D60CA75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312" r="4" b="24769"/>
          <a:stretch/>
        </p:blipFill>
        <p:spPr bwMode="auto">
          <a:xfrm>
            <a:off x="7362121" y="2025447"/>
            <a:ext cx="3720651" cy="2220928"/>
          </a:xfrm>
          <a:prstGeom prst="rect">
            <a:avLst/>
          </a:prstGeom>
          <a:noFill/>
          <a:extLst>
            <a:ext uri="{909E8E84-426E-40DD-AFC4-6F175D3DCCD1}">
              <a14:hiddenFill xmlns:a14="http://schemas.microsoft.com/office/drawing/2010/main">
                <a:solidFill>
                  <a:srgbClr val="FFFFFF"/>
                </a:solidFill>
              </a14:hiddenFill>
            </a:ext>
          </a:extLst>
        </p:spPr>
      </p:pic>
      <p:pic>
        <p:nvPicPr>
          <p:cNvPr id="21506" name="Picture 2" descr="Image result for broadway boogie woogie">
            <a:extLst>
              <a:ext uri="{FF2B5EF4-FFF2-40B4-BE49-F238E27FC236}">
                <a16:creationId xmlns:a16="http://schemas.microsoft.com/office/drawing/2014/main" id="{D0998B6B-531D-4C38-A50E-EDFA0AD3CCF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9660" r="4983" b="5"/>
          <a:stretch/>
        </p:blipFill>
        <p:spPr bwMode="auto">
          <a:xfrm>
            <a:off x="7362121" y="4434288"/>
            <a:ext cx="1248917" cy="1469620"/>
          </a:xfrm>
          <a:prstGeom prst="rect">
            <a:avLst/>
          </a:prstGeom>
          <a:noFill/>
          <a:extLst>
            <a:ext uri="{909E8E84-426E-40DD-AFC4-6F175D3DCCD1}">
              <a14:hiddenFill xmlns:a14="http://schemas.microsoft.com/office/drawing/2010/main">
                <a:solidFill>
                  <a:srgbClr val="FFFFFF"/>
                </a:solidFill>
              </a14:hiddenFill>
            </a:ext>
          </a:extLst>
        </p:spPr>
      </p:pic>
      <p:pic>
        <p:nvPicPr>
          <p:cNvPr id="21508" name="Picture 4" descr="https://upload.wikimedia.org/wikipedia/commons/thumb/3/3a/Vassily_Kandinsky%2C_1913_-_Composition_6.jpg/1024px-Vassily_Kandinsky%2C_1913_-_Composition_6.jpg">
            <a:extLst>
              <a:ext uri="{FF2B5EF4-FFF2-40B4-BE49-F238E27FC236}">
                <a16:creationId xmlns:a16="http://schemas.microsoft.com/office/drawing/2014/main" id="{47099552-8004-4C0E-A6A5-DDFF66C648B3}"/>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5" b="2349"/>
          <a:stretch/>
        </p:blipFill>
        <p:spPr bwMode="auto">
          <a:xfrm rot="5400000">
            <a:off x="9801866" y="4690439"/>
            <a:ext cx="1555078" cy="998392"/>
          </a:xfrm>
          <a:prstGeom prst="rect">
            <a:avLst/>
          </a:prstGeom>
          <a:noFill/>
          <a:extLst>
            <a:ext uri="{909E8E84-426E-40DD-AFC4-6F175D3DCCD1}">
              <a14:hiddenFill xmlns:a14="http://schemas.microsoft.com/office/drawing/2010/main">
                <a:solidFill>
                  <a:srgbClr val="FFFFFF"/>
                </a:solidFill>
              </a14:hiddenFill>
            </a:ext>
          </a:extLst>
        </p:spPr>
      </p:pic>
      <p:pic>
        <p:nvPicPr>
          <p:cNvPr id="21514" name="Picture 10" descr="Image result for THE KISS BRANCUSI">
            <a:extLst>
              <a:ext uri="{FF2B5EF4-FFF2-40B4-BE49-F238E27FC236}">
                <a16:creationId xmlns:a16="http://schemas.microsoft.com/office/drawing/2014/main" id="{2A7974A5-FC98-43BC-9A87-72BB079035DC}"/>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2146" t="6164" r="17573" b="1917"/>
          <a:stretch/>
        </p:blipFill>
        <p:spPr bwMode="auto">
          <a:xfrm>
            <a:off x="8924097" y="4468730"/>
            <a:ext cx="892914" cy="13615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841972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7FF719-3CBA-4E15-BEED-7F75C0EE2263}"/>
              </a:ext>
            </a:extLst>
          </p:cNvPr>
          <p:cNvSpPr>
            <a:spLocks noGrp="1"/>
          </p:cNvSpPr>
          <p:nvPr>
            <p:ph type="title"/>
          </p:nvPr>
        </p:nvSpPr>
        <p:spPr>
          <a:xfrm>
            <a:off x="381000" y="2164080"/>
            <a:ext cx="4503399" cy="2304667"/>
          </a:xfrm>
        </p:spPr>
        <p:txBody>
          <a:bodyPr anchor="b">
            <a:normAutofit/>
          </a:bodyPr>
          <a:lstStyle/>
          <a:p>
            <a:pPr algn="ctr"/>
            <a:r>
              <a:rPr lang="en-US" sz="6600" dirty="0"/>
              <a:t>Dada 1916-1923</a:t>
            </a:r>
          </a:p>
        </p:txBody>
      </p:sp>
      <p:sp>
        <p:nvSpPr>
          <p:cNvPr id="3" name="Content Placeholder 2">
            <a:extLst>
              <a:ext uri="{FF2B5EF4-FFF2-40B4-BE49-F238E27FC236}">
                <a16:creationId xmlns:a16="http://schemas.microsoft.com/office/drawing/2014/main" id="{508B9DFF-53D5-4F65-B60F-AC8975481169}"/>
              </a:ext>
            </a:extLst>
          </p:cNvPr>
          <p:cNvSpPr>
            <a:spLocks noGrp="1"/>
          </p:cNvSpPr>
          <p:nvPr>
            <p:ph idx="1"/>
          </p:nvPr>
        </p:nvSpPr>
        <p:spPr>
          <a:xfrm>
            <a:off x="5045152" y="2921999"/>
            <a:ext cx="6005764" cy="2544655"/>
          </a:xfrm>
        </p:spPr>
        <p:txBody>
          <a:bodyPr>
            <a:normAutofit/>
          </a:bodyPr>
          <a:lstStyle/>
          <a:p>
            <a:r>
              <a:rPr lang="en-US" dirty="0"/>
              <a:t>MARCEL DUCHAMP</a:t>
            </a:r>
          </a:p>
          <a:p>
            <a:r>
              <a:rPr lang="en-US" dirty="0"/>
              <a:t>MAN RAY</a:t>
            </a:r>
          </a:p>
          <a:p>
            <a:r>
              <a:rPr lang="en-US" dirty="0"/>
              <a:t>JEAN ARP </a:t>
            </a:r>
          </a:p>
          <a:p>
            <a:r>
              <a:rPr lang="en-US" dirty="0"/>
              <a:t>MAX ERNST</a:t>
            </a:r>
          </a:p>
          <a:p>
            <a:r>
              <a:rPr lang="en-US" dirty="0"/>
              <a:t>HANNAH HOCH,  HUGO BALL</a:t>
            </a:r>
          </a:p>
        </p:txBody>
      </p:sp>
      <p:pic>
        <p:nvPicPr>
          <p:cNvPr id="22532" name="Picture 4" descr="Image result for duchamp bicycle">
            <a:extLst>
              <a:ext uri="{FF2B5EF4-FFF2-40B4-BE49-F238E27FC236}">
                <a16:creationId xmlns:a16="http://schemas.microsoft.com/office/drawing/2014/main" id="{2A135D5F-E2D5-400D-93DF-34AD222F12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72472" y="798973"/>
            <a:ext cx="911006" cy="1803974"/>
          </a:xfrm>
          <a:prstGeom prst="rect">
            <a:avLst/>
          </a:prstGeom>
          <a:noFill/>
          <a:extLst>
            <a:ext uri="{909E8E84-426E-40DD-AFC4-6F175D3DCCD1}">
              <a14:hiddenFill xmlns:a14="http://schemas.microsoft.com/office/drawing/2010/main">
                <a:solidFill>
                  <a:srgbClr val="FFFFFF"/>
                </a:solidFill>
              </a14:hiddenFill>
            </a:ext>
          </a:extLst>
        </p:spPr>
      </p:pic>
      <p:pic>
        <p:nvPicPr>
          <p:cNvPr id="22534" name="Picture 6" descr="Image result for duchamp FOUNTAIN">
            <a:extLst>
              <a:ext uri="{FF2B5EF4-FFF2-40B4-BE49-F238E27FC236}">
                <a16:creationId xmlns:a16="http://schemas.microsoft.com/office/drawing/2014/main" id="{1A3932E6-6B63-44CA-8144-81B1980E685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82073" y="800338"/>
            <a:ext cx="1380744" cy="1801243"/>
          </a:xfrm>
          <a:prstGeom prst="rect">
            <a:avLst/>
          </a:prstGeom>
          <a:noFill/>
          <a:extLst>
            <a:ext uri="{909E8E84-426E-40DD-AFC4-6F175D3DCCD1}">
              <a14:hiddenFill xmlns:a14="http://schemas.microsoft.com/office/drawing/2010/main">
                <a:solidFill>
                  <a:srgbClr val="FFFFFF"/>
                </a:solidFill>
              </a14:hiddenFill>
            </a:ext>
          </a:extLst>
        </p:spPr>
      </p:pic>
      <p:pic>
        <p:nvPicPr>
          <p:cNvPr id="22530" name="Picture 2" descr="Image result for lhooq">
            <a:extLst>
              <a:ext uri="{FF2B5EF4-FFF2-40B4-BE49-F238E27FC236}">
                <a16:creationId xmlns:a16="http://schemas.microsoft.com/office/drawing/2014/main" id="{EB03F2B2-5776-4548-8356-28817A7F15D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23570" y="810157"/>
            <a:ext cx="1380744" cy="1781605"/>
          </a:xfrm>
          <a:prstGeom prst="rect">
            <a:avLst/>
          </a:prstGeom>
          <a:noFill/>
          <a:extLst>
            <a:ext uri="{909E8E84-426E-40DD-AFC4-6F175D3DCCD1}">
              <a14:hiddenFill xmlns:a14="http://schemas.microsoft.com/office/drawing/2010/main">
                <a:solidFill>
                  <a:srgbClr val="FFFFFF"/>
                </a:solidFill>
              </a14:hiddenFill>
            </a:ext>
          </a:extLst>
        </p:spPr>
      </p:pic>
      <p:pic>
        <p:nvPicPr>
          <p:cNvPr id="22536" name="Picture 8" descr="Image result for why not sneeze rrose sÃ©lavy">
            <a:extLst>
              <a:ext uri="{FF2B5EF4-FFF2-40B4-BE49-F238E27FC236}">
                <a16:creationId xmlns:a16="http://schemas.microsoft.com/office/drawing/2014/main" id="{AFE82280-1E1C-4A30-A6D2-8CFAA43ADB9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665067" y="898202"/>
            <a:ext cx="1380744" cy="1605516"/>
          </a:xfrm>
          <a:prstGeom prst="rect">
            <a:avLst/>
          </a:prstGeom>
          <a:noFill/>
          <a:extLst>
            <a:ext uri="{909E8E84-426E-40DD-AFC4-6F175D3DCCD1}">
              <a14:hiddenFill xmlns:a14="http://schemas.microsoft.com/office/drawing/2010/main">
                <a:solidFill>
                  <a:srgbClr val="FFFFFF"/>
                </a:solidFill>
              </a14:hiddenFill>
            </a:ext>
          </a:extLst>
        </p:spPr>
      </p:pic>
      <p:pic>
        <p:nvPicPr>
          <p:cNvPr id="22538" name="Picture 10" descr="Image result for GLASS TEARS">
            <a:extLst>
              <a:ext uri="{FF2B5EF4-FFF2-40B4-BE49-F238E27FC236}">
                <a16:creationId xmlns:a16="http://schemas.microsoft.com/office/drawing/2014/main" id="{D56A2D81-B20F-4564-B30A-A67C0A28D13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83306" y="798974"/>
            <a:ext cx="2094815" cy="1677521"/>
          </a:xfrm>
          <a:prstGeom prst="rect">
            <a:avLst/>
          </a:prstGeom>
          <a:noFill/>
          <a:extLst>
            <a:ext uri="{909E8E84-426E-40DD-AFC4-6F175D3DCCD1}">
              <a14:hiddenFill xmlns:a14="http://schemas.microsoft.com/office/drawing/2010/main">
                <a:solidFill>
                  <a:srgbClr val="FFFFFF"/>
                </a:solidFill>
              </a14:hiddenFill>
            </a:ext>
          </a:extLst>
        </p:spPr>
      </p:pic>
      <p:pic>
        <p:nvPicPr>
          <p:cNvPr id="22540" name="Picture 12" descr="Image result for GIFT MAN RAY">
            <a:extLst>
              <a:ext uri="{FF2B5EF4-FFF2-40B4-BE49-F238E27FC236}">
                <a16:creationId xmlns:a16="http://schemas.microsoft.com/office/drawing/2014/main" id="{946684FE-7F1E-4796-BA82-C346302D462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74650" y="810157"/>
            <a:ext cx="1274596" cy="1693561"/>
          </a:xfrm>
          <a:prstGeom prst="rect">
            <a:avLst/>
          </a:prstGeom>
          <a:noFill/>
          <a:extLst>
            <a:ext uri="{909E8E84-426E-40DD-AFC4-6F175D3DCCD1}">
              <a14:hiddenFill xmlns:a14="http://schemas.microsoft.com/office/drawing/2010/main">
                <a:solidFill>
                  <a:srgbClr val="FFFFFF"/>
                </a:solidFill>
              </a14:hiddenFill>
            </a:ext>
          </a:extLst>
        </p:spPr>
      </p:pic>
      <p:pic>
        <p:nvPicPr>
          <p:cNvPr id="22542" name="Picture 14" descr="Image result for THE KISS MAN RAY">
            <a:extLst>
              <a:ext uri="{FF2B5EF4-FFF2-40B4-BE49-F238E27FC236}">
                <a16:creationId xmlns:a16="http://schemas.microsoft.com/office/drawing/2014/main" id="{7E972B9C-AEAA-4B5A-BA8F-FC20B84C76A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879005" y="4495971"/>
            <a:ext cx="24003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22546" name="Picture 18" descr="File:Hoch-Cut With the Kitchen Knife.jpg">
            <a:extLst>
              <a:ext uri="{FF2B5EF4-FFF2-40B4-BE49-F238E27FC236}">
                <a16:creationId xmlns:a16="http://schemas.microsoft.com/office/drawing/2014/main" id="{157C8913-FBC0-45E1-8C5A-DC3D18DC7A3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118960" y="3010043"/>
            <a:ext cx="2802898" cy="3527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93663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67329F-37EC-4A89-B317-040D9841F001}"/>
              </a:ext>
            </a:extLst>
          </p:cNvPr>
          <p:cNvSpPr>
            <a:spLocks noGrp="1"/>
          </p:cNvSpPr>
          <p:nvPr>
            <p:ph type="title"/>
          </p:nvPr>
        </p:nvSpPr>
        <p:spPr>
          <a:xfrm>
            <a:off x="1397404" y="676042"/>
            <a:ext cx="10674766" cy="1508374"/>
          </a:xfrm>
        </p:spPr>
        <p:txBody>
          <a:bodyPr>
            <a:normAutofit/>
          </a:bodyPr>
          <a:lstStyle/>
          <a:p>
            <a:r>
              <a:rPr lang="en-US" sz="4800" dirty="0"/>
              <a:t>Early renaissance 	1400-1495</a:t>
            </a:r>
          </a:p>
        </p:txBody>
      </p:sp>
      <p:sp>
        <p:nvSpPr>
          <p:cNvPr id="3" name="Content Placeholder 2">
            <a:extLst>
              <a:ext uri="{FF2B5EF4-FFF2-40B4-BE49-F238E27FC236}">
                <a16:creationId xmlns:a16="http://schemas.microsoft.com/office/drawing/2014/main" id="{DB0B37DF-51FE-4A85-A1D0-117B7B13B452}"/>
              </a:ext>
            </a:extLst>
          </p:cNvPr>
          <p:cNvSpPr>
            <a:spLocks noGrp="1"/>
          </p:cNvSpPr>
          <p:nvPr>
            <p:ph idx="1"/>
          </p:nvPr>
        </p:nvSpPr>
        <p:spPr>
          <a:xfrm>
            <a:off x="1397404" y="2363597"/>
            <a:ext cx="2828026" cy="3287567"/>
          </a:xfrm>
        </p:spPr>
        <p:txBody>
          <a:bodyPr>
            <a:normAutofit fontScale="77500" lnSpcReduction="20000"/>
          </a:bodyPr>
          <a:lstStyle/>
          <a:p>
            <a:pPr>
              <a:lnSpc>
                <a:spcPct val="110000"/>
              </a:lnSpc>
            </a:pPr>
            <a:r>
              <a:rPr lang="en-US" dirty="0"/>
              <a:t>BOTTICELLI </a:t>
            </a:r>
          </a:p>
          <a:p>
            <a:pPr>
              <a:lnSpc>
                <a:spcPct val="110000"/>
              </a:lnSpc>
            </a:pPr>
            <a:r>
              <a:rPr lang="en-US" dirty="0"/>
              <a:t>DONATELLO</a:t>
            </a:r>
          </a:p>
          <a:p>
            <a:pPr>
              <a:lnSpc>
                <a:spcPct val="110000"/>
              </a:lnSpc>
            </a:pPr>
            <a:r>
              <a:rPr lang="en-US" dirty="0"/>
              <a:t>MASACCIO, GIOTTO, FRA ANGELICO, PERUGINO, UCCELLO, BELLINI</a:t>
            </a:r>
          </a:p>
          <a:p>
            <a:pPr>
              <a:lnSpc>
                <a:spcPct val="110000"/>
              </a:lnSpc>
            </a:pPr>
            <a:r>
              <a:rPr lang="en-US" dirty="0"/>
              <a:t>BRUNELLESCHI, GHIBERTI </a:t>
            </a:r>
          </a:p>
        </p:txBody>
      </p:sp>
      <p:pic>
        <p:nvPicPr>
          <p:cNvPr id="1032" name="Picture 8" descr="Image result for GATES OF PARADISE">
            <a:extLst>
              <a:ext uri="{FF2B5EF4-FFF2-40B4-BE49-F238E27FC236}">
                <a16:creationId xmlns:a16="http://schemas.microsoft.com/office/drawing/2014/main" id="{F71BE37E-DE71-41A8-B2B3-1707FB89442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308" r="2" b="4867"/>
          <a:stretch/>
        </p:blipFill>
        <p:spPr bwMode="auto">
          <a:xfrm>
            <a:off x="4699332" y="1992000"/>
            <a:ext cx="2395870" cy="386617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ecstasy of st francis">
            <a:extLst>
              <a:ext uri="{FF2B5EF4-FFF2-40B4-BE49-F238E27FC236}">
                <a16:creationId xmlns:a16="http://schemas.microsoft.com/office/drawing/2014/main" id="{B31A37DA-42AF-43A6-B658-659E5BF0C93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2400" r="4182" b="-3"/>
          <a:stretch/>
        </p:blipFill>
        <p:spPr bwMode="auto">
          <a:xfrm>
            <a:off x="7261010" y="1992000"/>
            <a:ext cx="1776365" cy="184677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ARENA CHAPEL FRESCOES">
            <a:extLst>
              <a:ext uri="{FF2B5EF4-FFF2-40B4-BE49-F238E27FC236}">
                <a16:creationId xmlns:a16="http://schemas.microsoft.com/office/drawing/2014/main" id="{A4731BF1-08D4-41E2-B81D-47AABDA3F7B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5" b="14754"/>
          <a:stretch/>
        </p:blipFill>
        <p:spPr bwMode="auto">
          <a:xfrm>
            <a:off x="9203199" y="1992000"/>
            <a:ext cx="1776365" cy="1846778"/>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Image result for the tribute money">
            <a:extLst>
              <a:ext uri="{FF2B5EF4-FFF2-40B4-BE49-F238E27FC236}">
                <a16:creationId xmlns:a16="http://schemas.microsoft.com/office/drawing/2014/main" id="{5AE802DA-F9F5-4DDA-A596-4853E2AB99FC}"/>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2662" r="1" b="1"/>
          <a:stretch/>
        </p:blipFill>
        <p:spPr bwMode="auto">
          <a:xfrm>
            <a:off x="7258913" y="4007381"/>
            <a:ext cx="3720651" cy="18489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947460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2D7F70-7E4A-490A-B632-3430E581B00F}"/>
              </a:ext>
            </a:extLst>
          </p:cNvPr>
          <p:cNvSpPr>
            <a:spLocks noGrp="1"/>
          </p:cNvSpPr>
          <p:nvPr>
            <p:ph type="title"/>
          </p:nvPr>
        </p:nvSpPr>
        <p:spPr/>
        <p:txBody>
          <a:bodyPr>
            <a:normAutofit/>
          </a:bodyPr>
          <a:lstStyle/>
          <a:p>
            <a:r>
              <a:rPr lang="en-US" sz="5400" dirty="0"/>
              <a:t>Surrealism  1920’S-</a:t>
            </a:r>
          </a:p>
        </p:txBody>
      </p:sp>
      <p:sp>
        <p:nvSpPr>
          <p:cNvPr id="3" name="Content Placeholder 2">
            <a:extLst>
              <a:ext uri="{FF2B5EF4-FFF2-40B4-BE49-F238E27FC236}">
                <a16:creationId xmlns:a16="http://schemas.microsoft.com/office/drawing/2014/main" id="{4F8A2C3B-E141-4A57-B13F-5CC07C483AB6}"/>
              </a:ext>
            </a:extLst>
          </p:cNvPr>
          <p:cNvSpPr>
            <a:spLocks noGrp="1"/>
          </p:cNvSpPr>
          <p:nvPr>
            <p:ph idx="1"/>
          </p:nvPr>
        </p:nvSpPr>
        <p:spPr>
          <a:xfrm>
            <a:off x="1451579" y="2015732"/>
            <a:ext cx="2815621" cy="4037749"/>
          </a:xfrm>
        </p:spPr>
        <p:txBody>
          <a:bodyPr>
            <a:normAutofit/>
          </a:bodyPr>
          <a:lstStyle/>
          <a:p>
            <a:r>
              <a:rPr lang="en-US" dirty="0"/>
              <a:t>SALVADOR DALI</a:t>
            </a:r>
          </a:p>
          <a:p>
            <a:r>
              <a:rPr lang="en-US" dirty="0"/>
              <a:t>RENE MAGRITTE</a:t>
            </a:r>
          </a:p>
          <a:p>
            <a:r>
              <a:rPr lang="en-US" dirty="0"/>
              <a:t>FRIDA KAHLO</a:t>
            </a:r>
          </a:p>
          <a:p>
            <a:r>
              <a:rPr lang="en-US" dirty="0"/>
              <a:t>ANDRE BRETON</a:t>
            </a:r>
          </a:p>
          <a:p>
            <a:r>
              <a:rPr lang="en-US" dirty="0"/>
              <a:t>JOAN MIRO, ALBERT GIACOMETTI, MAX ERNST</a:t>
            </a:r>
          </a:p>
          <a:p>
            <a:endParaRPr lang="en-US" dirty="0"/>
          </a:p>
          <a:p>
            <a:endParaRPr lang="en-US" dirty="0"/>
          </a:p>
        </p:txBody>
      </p:sp>
      <p:pic>
        <p:nvPicPr>
          <p:cNvPr id="23554" name="Picture 2" descr="Image result for CRUCIFIXION DALI">
            <a:extLst>
              <a:ext uri="{FF2B5EF4-FFF2-40B4-BE49-F238E27FC236}">
                <a16:creationId xmlns:a16="http://schemas.microsoft.com/office/drawing/2014/main" id="{226D8FA0-5C56-41A3-ACC6-C52F4323B0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80552" y="134190"/>
            <a:ext cx="1735402" cy="2713288"/>
          </a:xfrm>
          <a:prstGeom prst="rect">
            <a:avLst/>
          </a:prstGeom>
          <a:noFill/>
          <a:extLst>
            <a:ext uri="{909E8E84-426E-40DD-AFC4-6F175D3DCCD1}">
              <a14:hiddenFill xmlns:a14="http://schemas.microsoft.com/office/drawing/2010/main">
                <a:solidFill>
                  <a:srgbClr val="FFFFFF"/>
                </a:solidFill>
              </a14:hiddenFill>
            </a:ext>
          </a:extLst>
        </p:spPr>
      </p:pic>
      <p:pic>
        <p:nvPicPr>
          <p:cNvPr id="23558" name="Picture 6" descr="The Hallucinogenic Toreador.png">
            <a:extLst>
              <a:ext uri="{FF2B5EF4-FFF2-40B4-BE49-F238E27FC236}">
                <a16:creationId xmlns:a16="http://schemas.microsoft.com/office/drawing/2014/main" id="{A18322D5-B516-4A90-8C20-33C4381791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45571" y="139474"/>
            <a:ext cx="2005106" cy="2708003"/>
          </a:xfrm>
          <a:prstGeom prst="rect">
            <a:avLst/>
          </a:prstGeom>
          <a:noFill/>
          <a:extLst>
            <a:ext uri="{909E8E84-426E-40DD-AFC4-6F175D3DCCD1}">
              <a14:hiddenFill xmlns:a14="http://schemas.microsoft.com/office/drawing/2010/main">
                <a:solidFill>
                  <a:srgbClr val="FFFFFF"/>
                </a:solidFill>
              </a14:hiddenFill>
            </a:ext>
          </a:extLst>
        </p:spPr>
      </p:pic>
      <p:pic>
        <p:nvPicPr>
          <p:cNvPr id="23560" name="Picture 8" descr="https://upload.wikimedia.org/wikipedia/en/7/71/Golconde.jpg">
            <a:extLst>
              <a:ext uri="{FF2B5EF4-FFF2-40B4-BE49-F238E27FC236}">
                <a16:creationId xmlns:a16="http://schemas.microsoft.com/office/drawing/2014/main" id="{FBF6433E-9615-4D3C-A95A-CE46587E954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44060" y="2869591"/>
            <a:ext cx="2231460" cy="1817046"/>
          </a:xfrm>
          <a:prstGeom prst="rect">
            <a:avLst/>
          </a:prstGeom>
          <a:noFill/>
          <a:extLst>
            <a:ext uri="{909E8E84-426E-40DD-AFC4-6F175D3DCCD1}">
              <a14:hiddenFill xmlns:a14="http://schemas.microsoft.com/office/drawing/2010/main">
                <a:solidFill>
                  <a:srgbClr val="FFFFFF"/>
                </a:solidFill>
              </a14:hiddenFill>
            </a:ext>
          </a:extLst>
        </p:spPr>
      </p:pic>
      <p:pic>
        <p:nvPicPr>
          <p:cNvPr id="23562" name="Picture 10" descr="The Elephant Celebes.jpg">
            <a:extLst>
              <a:ext uri="{FF2B5EF4-FFF2-40B4-BE49-F238E27FC236}">
                <a16:creationId xmlns:a16="http://schemas.microsoft.com/office/drawing/2014/main" id="{183F8372-9EC8-472C-982E-61D98E73E0B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24303" y="3878719"/>
            <a:ext cx="2468418" cy="2833209"/>
          </a:xfrm>
          <a:prstGeom prst="rect">
            <a:avLst/>
          </a:prstGeom>
          <a:noFill/>
          <a:extLst>
            <a:ext uri="{909E8E84-426E-40DD-AFC4-6F175D3DCCD1}">
              <a14:hiddenFill xmlns:a14="http://schemas.microsoft.com/office/drawing/2010/main">
                <a:solidFill>
                  <a:srgbClr val="FFFFFF"/>
                </a:solidFill>
              </a14:hiddenFill>
            </a:ext>
          </a:extLst>
        </p:spPr>
      </p:pic>
      <p:pic>
        <p:nvPicPr>
          <p:cNvPr id="23564" name="Picture 12" descr="Image result for walking man giacometti">
            <a:extLst>
              <a:ext uri="{FF2B5EF4-FFF2-40B4-BE49-F238E27FC236}">
                <a16:creationId xmlns:a16="http://schemas.microsoft.com/office/drawing/2014/main" id="{EB101C2C-91A5-456C-9D9A-7AC7B6BFA02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flipH="1">
            <a:off x="6840817" y="1756652"/>
            <a:ext cx="1105597" cy="2047402"/>
          </a:xfrm>
          <a:prstGeom prst="rect">
            <a:avLst/>
          </a:prstGeom>
          <a:noFill/>
          <a:extLst>
            <a:ext uri="{909E8E84-426E-40DD-AFC4-6F175D3DCCD1}">
              <a14:hiddenFill xmlns:a14="http://schemas.microsoft.com/office/drawing/2010/main">
                <a:solidFill>
                  <a:srgbClr val="FFFFFF"/>
                </a:solidFill>
              </a14:hiddenFill>
            </a:ext>
          </a:extLst>
        </p:spPr>
      </p:pic>
      <p:pic>
        <p:nvPicPr>
          <p:cNvPr id="23566" name="Picture 14" descr="Image result for SUICIDE OF DOROTHY HALE">
            <a:extLst>
              <a:ext uri="{FF2B5EF4-FFF2-40B4-BE49-F238E27FC236}">
                <a16:creationId xmlns:a16="http://schemas.microsoft.com/office/drawing/2014/main" id="{83E1187F-710A-46BC-8348-5DDA6A7798E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146430" y="1876462"/>
            <a:ext cx="2378716" cy="2883291"/>
          </a:xfrm>
          <a:prstGeom prst="rect">
            <a:avLst/>
          </a:prstGeom>
          <a:noFill/>
          <a:extLst>
            <a:ext uri="{909E8E84-426E-40DD-AFC4-6F175D3DCCD1}">
              <a14:hiddenFill xmlns:a14="http://schemas.microsoft.com/office/drawing/2010/main">
                <a:solidFill>
                  <a:srgbClr val="FFFFFF"/>
                </a:solidFill>
              </a14:hiddenFill>
            </a:ext>
          </a:extLst>
        </p:spPr>
      </p:pic>
      <p:pic>
        <p:nvPicPr>
          <p:cNvPr id="23568" name="Picture 16" descr="Image result for the tilled field">
            <a:extLst>
              <a:ext uri="{FF2B5EF4-FFF2-40B4-BE49-F238E27FC236}">
                <a16:creationId xmlns:a16="http://schemas.microsoft.com/office/drawing/2014/main" id="{70147B67-5891-46DC-808C-20AD0C965AE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158454" y="4708751"/>
            <a:ext cx="2857500" cy="2009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705292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B94509-4F8E-4B0B-B6D8-2A4D56C50A63}"/>
              </a:ext>
            </a:extLst>
          </p:cNvPr>
          <p:cNvSpPr>
            <a:spLocks noGrp="1"/>
          </p:cNvSpPr>
          <p:nvPr>
            <p:ph type="title"/>
          </p:nvPr>
        </p:nvSpPr>
        <p:spPr>
          <a:xfrm>
            <a:off x="1451580" y="986248"/>
            <a:ext cx="9603275" cy="1049235"/>
          </a:xfrm>
        </p:spPr>
        <p:txBody>
          <a:bodyPr>
            <a:normAutofit/>
          </a:bodyPr>
          <a:lstStyle/>
          <a:p>
            <a:r>
              <a:rPr lang="en-US" sz="4000" dirty="0"/>
              <a:t>REGIONALISM (DEPRESSION ERA)</a:t>
            </a:r>
          </a:p>
        </p:txBody>
      </p:sp>
      <p:sp>
        <p:nvSpPr>
          <p:cNvPr id="3" name="Content Placeholder 2">
            <a:extLst>
              <a:ext uri="{FF2B5EF4-FFF2-40B4-BE49-F238E27FC236}">
                <a16:creationId xmlns:a16="http://schemas.microsoft.com/office/drawing/2014/main" id="{E1B6711A-0405-45D9-85BA-508FBA3682FC}"/>
              </a:ext>
            </a:extLst>
          </p:cNvPr>
          <p:cNvSpPr>
            <a:spLocks noGrp="1"/>
          </p:cNvSpPr>
          <p:nvPr>
            <p:ph idx="1"/>
          </p:nvPr>
        </p:nvSpPr>
        <p:spPr>
          <a:xfrm>
            <a:off x="1451580" y="2015732"/>
            <a:ext cx="2589364" cy="4037749"/>
          </a:xfrm>
        </p:spPr>
        <p:txBody>
          <a:bodyPr>
            <a:normAutofit fontScale="85000" lnSpcReduction="20000"/>
          </a:bodyPr>
          <a:lstStyle/>
          <a:p>
            <a:r>
              <a:rPr lang="en-US" dirty="0"/>
              <a:t>GRANT WOOD</a:t>
            </a:r>
          </a:p>
          <a:p>
            <a:r>
              <a:rPr lang="en-US" dirty="0"/>
              <a:t>EDWARD HOPPER</a:t>
            </a:r>
          </a:p>
          <a:p>
            <a:r>
              <a:rPr lang="en-US" dirty="0"/>
              <a:t>THOMAS HART BENTON</a:t>
            </a:r>
          </a:p>
          <a:p>
            <a:r>
              <a:rPr lang="en-US" dirty="0"/>
              <a:t>JOHN STEUART CURRY</a:t>
            </a:r>
          </a:p>
          <a:p>
            <a:r>
              <a:rPr lang="en-US" dirty="0"/>
              <a:t>ANDREW WYETH</a:t>
            </a:r>
          </a:p>
          <a:p>
            <a:r>
              <a:rPr lang="en-US" dirty="0"/>
              <a:t>NORMAN ROCKWELL</a:t>
            </a:r>
          </a:p>
          <a:p>
            <a:r>
              <a:rPr lang="en-US" dirty="0"/>
              <a:t>DIEGO RIVERA</a:t>
            </a:r>
          </a:p>
        </p:txBody>
      </p:sp>
      <p:pic>
        <p:nvPicPr>
          <p:cNvPr id="24578" name="Picture 2" descr="https://i0.wp.com/s3.amazonaws.com/mtv-main-assets/files/resources/parson-weemss-fable-amon-carter-museum-of-american-2.jpg">
            <a:extLst>
              <a:ext uri="{FF2B5EF4-FFF2-40B4-BE49-F238E27FC236}">
                <a16:creationId xmlns:a16="http://schemas.microsoft.com/office/drawing/2014/main" id="{35106012-FF0B-469B-857A-A7184801B4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34500" y="0"/>
            <a:ext cx="2857500" cy="2166064"/>
          </a:xfrm>
          <a:prstGeom prst="rect">
            <a:avLst/>
          </a:prstGeom>
          <a:noFill/>
          <a:extLst>
            <a:ext uri="{909E8E84-426E-40DD-AFC4-6F175D3DCCD1}">
              <a14:hiddenFill xmlns:a14="http://schemas.microsoft.com/office/drawing/2010/main">
                <a:solidFill>
                  <a:srgbClr val="FFFFFF"/>
                </a:solidFill>
              </a14:hiddenFill>
            </a:ext>
          </a:extLst>
        </p:spPr>
      </p:pic>
      <p:pic>
        <p:nvPicPr>
          <p:cNvPr id="24582" name="Picture 6" descr="HopperChopSuey.jpg">
            <a:extLst>
              <a:ext uri="{FF2B5EF4-FFF2-40B4-BE49-F238E27FC236}">
                <a16:creationId xmlns:a16="http://schemas.microsoft.com/office/drawing/2014/main" id="{8B188F4D-B7FA-4241-A543-DC3D39E99A5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34500" y="2165024"/>
            <a:ext cx="2857500" cy="2324100"/>
          </a:xfrm>
          <a:prstGeom prst="rect">
            <a:avLst/>
          </a:prstGeom>
          <a:noFill/>
          <a:extLst>
            <a:ext uri="{909E8E84-426E-40DD-AFC4-6F175D3DCCD1}">
              <a14:hiddenFill xmlns:a14="http://schemas.microsoft.com/office/drawing/2010/main">
                <a:solidFill>
                  <a:srgbClr val="FFFFFF"/>
                </a:solidFill>
              </a14:hiddenFill>
            </a:ext>
          </a:extLst>
        </p:spPr>
      </p:pic>
      <p:pic>
        <p:nvPicPr>
          <p:cNvPr id="24588" name="Picture 12" descr="Thomas Hart Benton, A Social History of Indiana, ">
            <a:extLst>
              <a:ext uri="{FF2B5EF4-FFF2-40B4-BE49-F238E27FC236}">
                <a16:creationId xmlns:a16="http://schemas.microsoft.com/office/drawing/2014/main" id="{945273FB-1976-4B8C-A4CB-9E5A6257D90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62254" y="1853754"/>
            <a:ext cx="2674275" cy="2674275"/>
          </a:xfrm>
          <a:prstGeom prst="rect">
            <a:avLst/>
          </a:prstGeom>
          <a:noFill/>
          <a:extLst>
            <a:ext uri="{909E8E84-426E-40DD-AFC4-6F175D3DCCD1}">
              <a14:hiddenFill xmlns:a14="http://schemas.microsoft.com/office/drawing/2010/main">
                <a:solidFill>
                  <a:srgbClr val="FFFFFF"/>
                </a:solidFill>
              </a14:hiddenFill>
            </a:ext>
          </a:extLst>
        </p:spPr>
      </p:pic>
      <p:pic>
        <p:nvPicPr>
          <p:cNvPr id="24590" name="Picture 14" descr="Image result for TORNADO OVER KANSAS">
            <a:extLst>
              <a:ext uri="{FF2B5EF4-FFF2-40B4-BE49-F238E27FC236}">
                <a16:creationId xmlns:a16="http://schemas.microsoft.com/office/drawing/2014/main" id="{0D9F62A7-3F78-4B7D-AB20-881A81F1B08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036529" y="4489124"/>
            <a:ext cx="3155471" cy="2385536"/>
          </a:xfrm>
          <a:prstGeom prst="rect">
            <a:avLst/>
          </a:prstGeom>
          <a:noFill/>
          <a:extLst>
            <a:ext uri="{909E8E84-426E-40DD-AFC4-6F175D3DCCD1}">
              <a14:hiddenFill xmlns:a14="http://schemas.microsoft.com/office/drawing/2010/main">
                <a:solidFill>
                  <a:srgbClr val="FFFFFF"/>
                </a:solidFill>
              </a14:hiddenFill>
            </a:ext>
          </a:extLst>
        </p:spPr>
      </p:pic>
      <p:pic>
        <p:nvPicPr>
          <p:cNvPr id="24592" name="Picture 16" descr="Image result for FOUR FREEDOMS ROCKWELL">
            <a:extLst>
              <a:ext uri="{FF2B5EF4-FFF2-40B4-BE49-F238E27FC236}">
                <a16:creationId xmlns:a16="http://schemas.microsoft.com/office/drawing/2014/main" id="{ED23AEE2-D9E8-4E64-A792-9A5DA4D7DFE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40944" y="1851629"/>
            <a:ext cx="2023339" cy="2620151"/>
          </a:xfrm>
          <a:prstGeom prst="rect">
            <a:avLst/>
          </a:prstGeom>
          <a:noFill/>
          <a:extLst>
            <a:ext uri="{909E8E84-426E-40DD-AFC4-6F175D3DCCD1}">
              <a14:hiddenFill xmlns:a14="http://schemas.microsoft.com/office/drawing/2010/main">
                <a:solidFill>
                  <a:srgbClr val="FFFFFF"/>
                </a:solidFill>
              </a14:hiddenFill>
            </a:ext>
          </a:extLst>
        </p:spPr>
      </p:pic>
      <p:pic>
        <p:nvPicPr>
          <p:cNvPr id="24594" name="Picture 18" descr="View of north wall (detail), Diego Rivera, Detroit Industry murals, Detroit Institute of Arts (photo: quickfix, CC BY-SA 2.0) ">
            <a:extLst>
              <a:ext uri="{FF2B5EF4-FFF2-40B4-BE49-F238E27FC236}">
                <a16:creationId xmlns:a16="http://schemas.microsoft.com/office/drawing/2014/main" id="{0098AE26-AD84-4387-8AF1-6354E20A772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962418" y="4730861"/>
            <a:ext cx="3805238" cy="2143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566246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D5CF90-92C8-400D-BFE7-5EB706928ED5}"/>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80B3ABDB-709E-4AD2-9CAD-8C2279F8FAB7}"/>
              </a:ext>
            </a:extLst>
          </p:cNvPr>
          <p:cNvSpPr>
            <a:spLocks noGrp="1"/>
          </p:cNvSpPr>
          <p:nvPr>
            <p:ph idx="1"/>
          </p:nvPr>
        </p:nvSpPr>
        <p:spPr/>
        <p:txBody>
          <a:bodyPr/>
          <a:lstStyle/>
          <a:p>
            <a:endParaRPr lang="en-US" dirty="0"/>
          </a:p>
        </p:txBody>
      </p:sp>
      <p:pic>
        <p:nvPicPr>
          <p:cNvPr id="4" name="Picture 8" descr="THUMBNAIL001L.jpg">
            <a:extLst>
              <a:ext uri="{FF2B5EF4-FFF2-40B4-BE49-F238E27FC236}">
                <a16:creationId xmlns:a16="http://schemas.microsoft.com/office/drawing/2014/main" id="{DD3ABBED-CCCA-42E7-B25B-A434F943D5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71259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376824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D1730-1919-4748-91B5-36911539ABAE}"/>
              </a:ext>
            </a:extLst>
          </p:cNvPr>
          <p:cNvSpPr>
            <a:spLocks noGrp="1"/>
          </p:cNvSpPr>
          <p:nvPr>
            <p:ph type="title"/>
          </p:nvPr>
        </p:nvSpPr>
        <p:spPr/>
        <p:txBody>
          <a:bodyPr>
            <a:normAutofit/>
          </a:bodyPr>
          <a:lstStyle/>
          <a:p>
            <a:pPr algn="ctr"/>
            <a:r>
              <a:rPr lang="en-US" sz="6600" dirty="0"/>
              <a:t>Photography?</a:t>
            </a:r>
          </a:p>
        </p:txBody>
      </p:sp>
      <p:sp>
        <p:nvSpPr>
          <p:cNvPr id="3" name="Content Placeholder 2">
            <a:extLst>
              <a:ext uri="{FF2B5EF4-FFF2-40B4-BE49-F238E27FC236}">
                <a16:creationId xmlns:a16="http://schemas.microsoft.com/office/drawing/2014/main" id="{FD43567E-282E-4560-9470-3969FD107ECD}"/>
              </a:ext>
            </a:extLst>
          </p:cNvPr>
          <p:cNvSpPr>
            <a:spLocks noGrp="1"/>
          </p:cNvSpPr>
          <p:nvPr>
            <p:ph idx="1"/>
          </p:nvPr>
        </p:nvSpPr>
        <p:spPr>
          <a:xfrm>
            <a:off x="6903337" y="2015734"/>
            <a:ext cx="4158849" cy="3450613"/>
          </a:xfrm>
        </p:spPr>
        <p:txBody>
          <a:bodyPr>
            <a:normAutofit/>
          </a:bodyPr>
          <a:lstStyle/>
          <a:p>
            <a:r>
              <a:rPr lang="en-US" dirty="0"/>
              <a:t>ANSEL ADAMS</a:t>
            </a:r>
          </a:p>
          <a:p>
            <a:r>
              <a:rPr lang="en-US" dirty="0"/>
              <a:t>ALFRED STIEGLITZ</a:t>
            </a:r>
          </a:p>
          <a:p>
            <a:r>
              <a:rPr lang="en-US" dirty="0"/>
              <a:t>DORTHEA LANGE</a:t>
            </a:r>
          </a:p>
          <a:p>
            <a:r>
              <a:rPr lang="en-US" dirty="0"/>
              <a:t>MATTHEW BRADY</a:t>
            </a:r>
          </a:p>
          <a:p>
            <a:r>
              <a:rPr lang="en-US" dirty="0"/>
              <a:t>NIEPCE, MUYBRIDGE, DAGUERRE, EASTMAN </a:t>
            </a:r>
          </a:p>
        </p:txBody>
      </p:sp>
      <p:pic>
        <p:nvPicPr>
          <p:cNvPr id="28674" name="Picture 2" descr="https://upload.wikimedia.org/wikipedia/commons/thumb/d/d2/The_Horse_in_Motion_high_res.jpg/1024px-The_Horse_in_Motion_high_res.jpg">
            <a:extLst>
              <a:ext uri="{FF2B5EF4-FFF2-40B4-BE49-F238E27FC236}">
                <a16:creationId xmlns:a16="http://schemas.microsoft.com/office/drawing/2014/main" id="{829057FF-FB5B-4080-9F50-11F142B7327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1017"/>
          <a:stretch/>
        </p:blipFill>
        <p:spPr bwMode="auto">
          <a:xfrm>
            <a:off x="1635700" y="2190710"/>
            <a:ext cx="2689201" cy="1471645"/>
          </a:xfrm>
          <a:prstGeom prst="rect">
            <a:avLst/>
          </a:prstGeom>
          <a:noFill/>
          <a:extLst>
            <a:ext uri="{909E8E84-426E-40DD-AFC4-6F175D3DCCD1}">
              <a14:hiddenFill xmlns:a14="http://schemas.microsoft.com/office/drawing/2010/main">
                <a:solidFill>
                  <a:srgbClr val="FFFFFF"/>
                </a:solidFill>
              </a14:hiddenFill>
            </a:ext>
          </a:extLst>
        </p:spPr>
      </p:pic>
      <p:pic>
        <p:nvPicPr>
          <p:cNvPr id="28676" name="Picture 4" descr="Image result for THE STEERAGE">
            <a:extLst>
              <a:ext uri="{FF2B5EF4-FFF2-40B4-BE49-F238E27FC236}">
                <a16:creationId xmlns:a16="http://schemas.microsoft.com/office/drawing/2014/main" id="{DECB6BE7-5DEE-452A-B3DF-DB8E2D10165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276" r="-6" b="5712"/>
          <a:stretch/>
        </p:blipFill>
        <p:spPr bwMode="auto">
          <a:xfrm>
            <a:off x="1635701" y="3824977"/>
            <a:ext cx="1264591" cy="1474805"/>
          </a:xfrm>
          <a:prstGeom prst="rect">
            <a:avLst/>
          </a:prstGeom>
          <a:noFill/>
          <a:extLst>
            <a:ext uri="{909E8E84-426E-40DD-AFC4-6F175D3DCCD1}">
              <a14:hiddenFill xmlns:a14="http://schemas.microsoft.com/office/drawing/2010/main">
                <a:solidFill>
                  <a:srgbClr val="FFFFFF"/>
                </a:solidFill>
              </a14:hiddenFill>
            </a:ext>
          </a:extLst>
        </p:spPr>
      </p:pic>
      <p:pic>
        <p:nvPicPr>
          <p:cNvPr id="28680" name="Picture 8" descr="Image result for MONOLITH ANSEL ADAMS">
            <a:extLst>
              <a:ext uri="{FF2B5EF4-FFF2-40B4-BE49-F238E27FC236}">
                <a16:creationId xmlns:a16="http://schemas.microsoft.com/office/drawing/2014/main" id="{F2B37653-3EA8-4527-AAEA-55A9A3C90AB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2923" r="-9" b="-9"/>
          <a:stretch/>
        </p:blipFill>
        <p:spPr bwMode="auto">
          <a:xfrm>
            <a:off x="3056642" y="3824977"/>
            <a:ext cx="1264591" cy="1474805"/>
          </a:xfrm>
          <a:prstGeom prst="rect">
            <a:avLst/>
          </a:prstGeom>
          <a:noFill/>
          <a:extLst>
            <a:ext uri="{909E8E84-426E-40DD-AFC4-6F175D3DCCD1}">
              <a14:hiddenFill xmlns:a14="http://schemas.microsoft.com/office/drawing/2010/main">
                <a:solidFill>
                  <a:srgbClr val="FFFFFF"/>
                </a:solidFill>
              </a14:hiddenFill>
            </a:ext>
          </a:extLst>
        </p:spPr>
      </p:pic>
      <p:pic>
        <p:nvPicPr>
          <p:cNvPr id="28678" name="Picture 6" descr="Image result for MIGRANT MOTHER">
            <a:extLst>
              <a:ext uri="{FF2B5EF4-FFF2-40B4-BE49-F238E27FC236}">
                <a16:creationId xmlns:a16="http://schemas.microsoft.com/office/drawing/2014/main" id="{9197C378-ECA2-4936-8DB1-73136318320B}"/>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7114" r="19455" b="4"/>
          <a:stretch/>
        </p:blipFill>
        <p:spPr bwMode="auto">
          <a:xfrm>
            <a:off x="4488627" y="2190710"/>
            <a:ext cx="1757314" cy="31078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73393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ED9112-A0B8-4DBC-A31E-C8EE47BF939F}"/>
              </a:ext>
            </a:extLst>
          </p:cNvPr>
          <p:cNvSpPr>
            <a:spLocks noGrp="1"/>
          </p:cNvSpPr>
          <p:nvPr>
            <p:ph type="title"/>
          </p:nvPr>
        </p:nvSpPr>
        <p:spPr>
          <a:xfrm>
            <a:off x="1451581" y="746074"/>
            <a:ext cx="9856500" cy="1457515"/>
          </a:xfrm>
        </p:spPr>
        <p:txBody>
          <a:bodyPr>
            <a:normAutofit/>
          </a:bodyPr>
          <a:lstStyle/>
          <a:p>
            <a:r>
              <a:rPr lang="en-US" sz="6000" dirty="0"/>
              <a:t>Abstract expressionism</a:t>
            </a:r>
          </a:p>
        </p:txBody>
      </p:sp>
      <p:sp>
        <p:nvSpPr>
          <p:cNvPr id="3" name="Content Placeholder 2">
            <a:extLst>
              <a:ext uri="{FF2B5EF4-FFF2-40B4-BE49-F238E27FC236}">
                <a16:creationId xmlns:a16="http://schemas.microsoft.com/office/drawing/2014/main" id="{B69DB19D-DF09-402A-A0C2-015A0E40A261}"/>
              </a:ext>
            </a:extLst>
          </p:cNvPr>
          <p:cNvSpPr>
            <a:spLocks noGrp="1"/>
          </p:cNvSpPr>
          <p:nvPr>
            <p:ph idx="1"/>
          </p:nvPr>
        </p:nvSpPr>
        <p:spPr>
          <a:xfrm>
            <a:off x="1771621" y="2289998"/>
            <a:ext cx="3526523" cy="3450613"/>
          </a:xfrm>
        </p:spPr>
        <p:txBody>
          <a:bodyPr>
            <a:normAutofit/>
          </a:bodyPr>
          <a:lstStyle/>
          <a:p>
            <a:r>
              <a:rPr lang="en-US" dirty="0"/>
              <a:t>JACKSON POLLOCK </a:t>
            </a:r>
          </a:p>
          <a:p>
            <a:r>
              <a:rPr lang="en-US" dirty="0"/>
              <a:t>WILLEM DE KOONING </a:t>
            </a:r>
          </a:p>
          <a:p>
            <a:r>
              <a:rPr lang="en-US" dirty="0"/>
              <a:t>ARSHILE GORKY </a:t>
            </a:r>
          </a:p>
          <a:p>
            <a:r>
              <a:rPr lang="en-US" dirty="0"/>
              <a:t>MARK ROTHKO</a:t>
            </a:r>
          </a:p>
          <a:p>
            <a:endParaRPr lang="en-US" dirty="0"/>
          </a:p>
        </p:txBody>
      </p:sp>
      <p:pic>
        <p:nvPicPr>
          <p:cNvPr id="25606" name="Picture 6" descr="The Liver Is the Cock's Comb">
            <a:extLst>
              <a:ext uri="{FF2B5EF4-FFF2-40B4-BE49-F238E27FC236}">
                <a16:creationId xmlns:a16="http://schemas.microsoft.com/office/drawing/2014/main" id="{6315C385-1961-4792-B83A-89C4D5AAA21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145" r="-8" b="-8"/>
          <a:stretch/>
        </p:blipFill>
        <p:spPr bwMode="auto">
          <a:xfrm>
            <a:off x="8404484" y="3889290"/>
            <a:ext cx="2332303" cy="185132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Image result for LAVENDER MIST">
            <a:extLst>
              <a:ext uri="{FF2B5EF4-FFF2-40B4-BE49-F238E27FC236}">
                <a16:creationId xmlns:a16="http://schemas.microsoft.com/office/drawing/2014/main" id="{FE51715D-0F46-4A7C-AE21-8386B0F6AEC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681" r="6345" b="-3"/>
          <a:stretch/>
        </p:blipFill>
        <p:spPr bwMode="auto">
          <a:xfrm>
            <a:off x="5912087" y="3952399"/>
            <a:ext cx="2332303" cy="185132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Image result for woman i de kooning">
            <a:extLst>
              <a:ext uri="{FF2B5EF4-FFF2-40B4-BE49-F238E27FC236}">
                <a16:creationId xmlns:a16="http://schemas.microsoft.com/office/drawing/2014/main" id="{C88CD3AE-8D64-4744-A3D2-375DC551B97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5206" r="5" b="13616"/>
          <a:stretch/>
        </p:blipFill>
        <p:spPr bwMode="auto">
          <a:xfrm>
            <a:off x="5919354" y="2015732"/>
            <a:ext cx="2328669" cy="185025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rothko-seagram">
            <a:extLst>
              <a:ext uri="{FF2B5EF4-FFF2-40B4-BE49-F238E27FC236}">
                <a16:creationId xmlns:a16="http://schemas.microsoft.com/office/drawing/2014/main" id="{A2AD059F-AEF2-4AD6-88B0-63ABAE974299}"/>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480" r="857" b="-5"/>
          <a:stretch/>
        </p:blipFill>
        <p:spPr bwMode="auto">
          <a:xfrm>
            <a:off x="8411749" y="2023957"/>
            <a:ext cx="2328670" cy="18420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843047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5C3E3B-E013-4DFF-A16D-51BB0A200C31}"/>
              </a:ext>
            </a:extLst>
          </p:cNvPr>
          <p:cNvSpPr>
            <a:spLocks noGrp="1"/>
          </p:cNvSpPr>
          <p:nvPr>
            <p:ph type="title"/>
          </p:nvPr>
        </p:nvSpPr>
        <p:spPr>
          <a:xfrm>
            <a:off x="1071479" y="186062"/>
            <a:ext cx="5710321" cy="1882491"/>
          </a:xfrm>
        </p:spPr>
        <p:txBody>
          <a:bodyPr>
            <a:normAutofit/>
          </a:bodyPr>
          <a:lstStyle/>
          <a:p>
            <a:pPr algn="ctr"/>
            <a:r>
              <a:rPr lang="en-US" sz="6000" dirty="0"/>
              <a:t>Pop art</a:t>
            </a:r>
            <a:br>
              <a:rPr lang="en-US" sz="6000" dirty="0"/>
            </a:br>
            <a:r>
              <a:rPr lang="en-US" sz="6000" dirty="0"/>
              <a:t>1950’S AND 60’S</a:t>
            </a:r>
          </a:p>
        </p:txBody>
      </p:sp>
      <p:sp>
        <p:nvSpPr>
          <p:cNvPr id="3" name="Content Placeholder 2">
            <a:extLst>
              <a:ext uri="{FF2B5EF4-FFF2-40B4-BE49-F238E27FC236}">
                <a16:creationId xmlns:a16="http://schemas.microsoft.com/office/drawing/2014/main" id="{634AA9BA-6672-4301-9D3A-571842732A73}"/>
              </a:ext>
            </a:extLst>
          </p:cNvPr>
          <p:cNvSpPr>
            <a:spLocks noGrp="1"/>
          </p:cNvSpPr>
          <p:nvPr>
            <p:ph idx="1"/>
          </p:nvPr>
        </p:nvSpPr>
        <p:spPr>
          <a:xfrm>
            <a:off x="1599707" y="2082834"/>
            <a:ext cx="2972838" cy="3450613"/>
          </a:xfrm>
        </p:spPr>
        <p:txBody>
          <a:bodyPr/>
          <a:lstStyle/>
          <a:p>
            <a:r>
              <a:rPr lang="en-US" dirty="0"/>
              <a:t>ANDY WARHOL</a:t>
            </a:r>
          </a:p>
          <a:p>
            <a:r>
              <a:rPr lang="en-US" dirty="0"/>
              <a:t>ROY LICHTENSTEIN</a:t>
            </a:r>
          </a:p>
          <a:p>
            <a:r>
              <a:rPr lang="en-US" dirty="0"/>
              <a:t>JASPER JOHNS</a:t>
            </a:r>
          </a:p>
          <a:p>
            <a:r>
              <a:rPr lang="en-US" dirty="0"/>
              <a:t>RICHARD HAMILTON, RAUSCHENBERG</a:t>
            </a:r>
          </a:p>
          <a:p>
            <a:endParaRPr lang="en-US" dirty="0"/>
          </a:p>
        </p:txBody>
      </p:sp>
      <p:pic>
        <p:nvPicPr>
          <p:cNvPr id="27650" name="Picture 2" descr="https://www.tate.org.uk/art/images/work/T/T00/T00897_9.jpg">
            <a:extLst>
              <a:ext uri="{FF2B5EF4-FFF2-40B4-BE49-F238E27FC236}">
                <a16:creationId xmlns:a16="http://schemas.microsoft.com/office/drawing/2014/main" id="{1E39250D-421A-4643-8BDE-864A705E58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76100" y="-12333"/>
            <a:ext cx="5315900" cy="2279283"/>
          </a:xfrm>
          <a:prstGeom prst="rect">
            <a:avLst/>
          </a:prstGeom>
          <a:noFill/>
          <a:extLst>
            <a:ext uri="{909E8E84-426E-40DD-AFC4-6F175D3DCCD1}">
              <a14:hiddenFill xmlns:a14="http://schemas.microsoft.com/office/drawing/2010/main">
                <a:solidFill>
                  <a:srgbClr val="FFFFFF"/>
                </a:solidFill>
              </a14:hiddenFill>
            </a:ext>
          </a:extLst>
        </p:spPr>
      </p:pic>
      <p:pic>
        <p:nvPicPr>
          <p:cNvPr id="27652" name="Picture 4" descr="Roy Lichtenstein Drowning Girl.jpg">
            <a:extLst>
              <a:ext uri="{FF2B5EF4-FFF2-40B4-BE49-F238E27FC236}">
                <a16:creationId xmlns:a16="http://schemas.microsoft.com/office/drawing/2014/main" id="{F18DD3D4-87CC-4979-BE10-408CF8B1604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67847" y="2233362"/>
            <a:ext cx="2990850" cy="3028950"/>
          </a:xfrm>
          <a:prstGeom prst="rect">
            <a:avLst/>
          </a:prstGeom>
          <a:noFill/>
          <a:extLst>
            <a:ext uri="{909E8E84-426E-40DD-AFC4-6F175D3DCCD1}">
              <a14:hiddenFill xmlns:a14="http://schemas.microsoft.com/office/drawing/2010/main">
                <a:solidFill>
                  <a:srgbClr val="FFFFFF"/>
                </a:solidFill>
              </a14:hiddenFill>
            </a:ext>
          </a:extLst>
        </p:spPr>
      </p:pic>
      <p:pic>
        <p:nvPicPr>
          <p:cNvPr id="27654" name="Picture 6" descr="Image result for JASPER JOHNS FLAG">
            <a:extLst>
              <a:ext uri="{FF2B5EF4-FFF2-40B4-BE49-F238E27FC236}">
                <a16:creationId xmlns:a16="http://schemas.microsoft.com/office/drawing/2014/main" id="{835301BF-FCA8-419F-BFB1-5CA2CAD9A9B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252" t="12728" r="4679" b="10930"/>
          <a:stretch/>
        </p:blipFill>
        <p:spPr bwMode="auto">
          <a:xfrm>
            <a:off x="7168040" y="5400373"/>
            <a:ext cx="2366010" cy="1391345"/>
          </a:xfrm>
          <a:prstGeom prst="rect">
            <a:avLst/>
          </a:prstGeom>
          <a:noFill/>
          <a:extLst>
            <a:ext uri="{909E8E84-426E-40DD-AFC4-6F175D3DCCD1}">
              <a14:hiddenFill xmlns:a14="http://schemas.microsoft.com/office/drawing/2010/main">
                <a:solidFill>
                  <a:srgbClr val="FFFFFF"/>
                </a:solidFill>
              </a14:hiddenFill>
            </a:ext>
          </a:extLst>
        </p:spPr>
      </p:pic>
      <p:pic>
        <p:nvPicPr>
          <p:cNvPr id="27656" name="Picture 8" descr="Image result for JASPER JOHNS FLAG">
            <a:extLst>
              <a:ext uri="{FF2B5EF4-FFF2-40B4-BE49-F238E27FC236}">
                <a16:creationId xmlns:a16="http://schemas.microsoft.com/office/drawing/2014/main" id="{41348ECF-DFFE-400A-A129-16960CE04C2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91438" y="5400373"/>
            <a:ext cx="2084662" cy="1474424"/>
          </a:xfrm>
          <a:prstGeom prst="rect">
            <a:avLst/>
          </a:prstGeom>
          <a:noFill/>
          <a:extLst>
            <a:ext uri="{909E8E84-426E-40DD-AFC4-6F175D3DCCD1}">
              <a14:hiddenFill xmlns:a14="http://schemas.microsoft.com/office/drawing/2010/main">
                <a:solidFill>
                  <a:srgbClr val="FFFFFF"/>
                </a:solidFill>
              </a14:hiddenFill>
            </a:ext>
          </a:extLst>
        </p:spPr>
      </p:pic>
      <p:pic>
        <p:nvPicPr>
          <p:cNvPr id="27662" name="Picture 14" descr="Silver Car Crash by Andy Warhol (1963).jpg">
            <a:extLst>
              <a:ext uri="{FF2B5EF4-FFF2-40B4-BE49-F238E27FC236}">
                <a16:creationId xmlns:a16="http://schemas.microsoft.com/office/drawing/2014/main" id="{1174AA31-5D4B-4C96-8F4B-DA94201BA14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2125" y="4381893"/>
            <a:ext cx="3743325" cy="2409825"/>
          </a:xfrm>
          <a:prstGeom prst="rect">
            <a:avLst/>
          </a:prstGeom>
          <a:noFill/>
          <a:extLst>
            <a:ext uri="{909E8E84-426E-40DD-AFC4-6F175D3DCCD1}">
              <a14:hiddenFill xmlns:a14="http://schemas.microsoft.com/office/drawing/2010/main">
                <a:solidFill>
                  <a:srgbClr val="FFFFFF"/>
                </a:solidFill>
              </a14:hiddenFill>
            </a:ext>
          </a:extLst>
        </p:spPr>
      </p:pic>
      <p:pic>
        <p:nvPicPr>
          <p:cNvPr id="27664" name="Picture 16" descr="Image result for rauschenberg monogram">
            <a:extLst>
              <a:ext uri="{FF2B5EF4-FFF2-40B4-BE49-F238E27FC236}">
                <a16:creationId xmlns:a16="http://schemas.microsoft.com/office/drawing/2014/main" id="{F7AFB85C-6531-46BA-B602-217C745BA6E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999306" y="2281118"/>
            <a:ext cx="2990850" cy="2990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286532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E04E10-EDB6-4218-81C7-EE03A9EEDBC3}"/>
              </a:ext>
            </a:extLst>
          </p:cNvPr>
          <p:cNvSpPr>
            <a:spLocks noGrp="1"/>
          </p:cNvSpPr>
          <p:nvPr>
            <p:ph type="title"/>
          </p:nvPr>
        </p:nvSpPr>
        <p:spPr/>
        <p:txBody>
          <a:bodyPr/>
          <a:lstStyle/>
          <a:p>
            <a:r>
              <a:rPr lang="en-US" dirty="0"/>
              <a:t>MISC. 1700’S-1900’S</a:t>
            </a:r>
          </a:p>
        </p:txBody>
      </p:sp>
      <p:sp>
        <p:nvSpPr>
          <p:cNvPr id="3" name="Content Placeholder 2">
            <a:extLst>
              <a:ext uri="{FF2B5EF4-FFF2-40B4-BE49-F238E27FC236}">
                <a16:creationId xmlns:a16="http://schemas.microsoft.com/office/drawing/2014/main" id="{B25FFB2B-A394-487F-B95E-E6600140E1B0}"/>
              </a:ext>
            </a:extLst>
          </p:cNvPr>
          <p:cNvSpPr>
            <a:spLocks noGrp="1"/>
          </p:cNvSpPr>
          <p:nvPr>
            <p:ph idx="1"/>
          </p:nvPr>
        </p:nvSpPr>
        <p:spPr>
          <a:xfrm>
            <a:off x="1451580" y="2148735"/>
            <a:ext cx="4281956" cy="4153211"/>
          </a:xfrm>
        </p:spPr>
        <p:txBody>
          <a:bodyPr>
            <a:normAutofit lnSpcReduction="10000"/>
          </a:bodyPr>
          <a:lstStyle/>
          <a:p>
            <a:r>
              <a:rPr lang="en-US" dirty="0"/>
              <a:t>JOSEPH DUCREUX #DEADMEME</a:t>
            </a:r>
          </a:p>
          <a:p>
            <a:r>
              <a:rPr lang="en-US" dirty="0"/>
              <a:t>JOSHUA REYNOLDS</a:t>
            </a:r>
          </a:p>
          <a:p>
            <a:r>
              <a:rPr lang="en-US" dirty="0"/>
              <a:t>THOMAS GAINSBOROUGH </a:t>
            </a:r>
          </a:p>
          <a:p>
            <a:r>
              <a:rPr lang="en-US" dirty="0"/>
              <a:t>BENJAMIN WEST</a:t>
            </a:r>
          </a:p>
          <a:p>
            <a:r>
              <a:rPr lang="en-US" dirty="0"/>
              <a:t>JOHN SINGLETON COPLEY</a:t>
            </a:r>
          </a:p>
          <a:p>
            <a:r>
              <a:rPr lang="en-US" dirty="0"/>
              <a:t>EMANUEL LEUTZE</a:t>
            </a:r>
          </a:p>
          <a:p>
            <a:r>
              <a:rPr lang="en-US" dirty="0"/>
              <a:t>AUGUSTE RODIN</a:t>
            </a:r>
          </a:p>
          <a:p>
            <a:r>
              <a:rPr lang="en-US" dirty="0"/>
              <a:t>JAMES WHISTLER</a:t>
            </a:r>
          </a:p>
          <a:p>
            <a:endParaRPr lang="en-US" dirty="0"/>
          </a:p>
          <a:p>
            <a:endParaRPr lang="en-US" dirty="0"/>
          </a:p>
        </p:txBody>
      </p:sp>
      <p:sp>
        <p:nvSpPr>
          <p:cNvPr id="6" name="Content Placeholder 2">
            <a:extLst>
              <a:ext uri="{FF2B5EF4-FFF2-40B4-BE49-F238E27FC236}">
                <a16:creationId xmlns:a16="http://schemas.microsoft.com/office/drawing/2014/main" id="{1556A759-BB68-4168-83BE-6C32C6F8FC5E}"/>
              </a:ext>
            </a:extLst>
          </p:cNvPr>
          <p:cNvSpPr txBox="1">
            <a:spLocks/>
          </p:cNvSpPr>
          <p:nvPr/>
        </p:nvSpPr>
        <p:spPr>
          <a:xfrm>
            <a:off x="6253216" y="2148734"/>
            <a:ext cx="5542345" cy="4373986"/>
          </a:xfrm>
          <a:prstGeom prst="rect">
            <a:avLst/>
          </a:prstGeom>
        </p:spPr>
        <p:txBody>
          <a:bodyPr vert="horz" lIns="91440" tIns="45720" rIns="91440" bIns="45720" rtlCol="0" anchor="t">
            <a:normAutofit/>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r>
              <a:rPr lang="en-US" dirty="0"/>
              <a:t>THOMAS EAKINS(REALISM)</a:t>
            </a:r>
          </a:p>
          <a:p>
            <a:r>
              <a:rPr lang="en-US" dirty="0"/>
              <a:t>WINSLOW HOMER</a:t>
            </a:r>
          </a:p>
          <a:p>
            <a:r>
              <a:rPr lang="en-US" dirty="0"/>
              <a:t>JOHN SINGER SARGENT </a:t>
            </a:r>
          </a:p>
          <a:p>
            <a:r>
              <a:rPr lang="en-US" dirty="0"/>
              <a:t>GEORGIA O’KEEFFE</a:t>
            </a:r>
          </a:p>
          <a:p>
            <a:r>
              <a:rPr lang="en-US" dirty="0"/>
              <a:t>FREDERIC REMINGTON</a:t>
            </a:r>
          </a:p>
          <a:p>
            <a:r>
              <a:rPr lang="en-US" dirty="0"/>
              <a:t>KATSUSHIKA HOKUSAI</a:t>
            </a:r>
          </a:p>
          <a:p>
            <a:r>
              <a:rPr lang="en-US" dirty="0"/>
              <a:t>CHARLES DEMUTH</a:t>
            </a:r>
          </a:p>
          <a:p>
            <a:endParaRPr lang="en-US" dirty="0"/>
          </a:p>
          <a:p>
            <a:endParaRPr lang="en-US" dirty="0"/>
          </a:p>
          <a:p>
            <a:endParaRPr lang="en-US" dirty="0"/>
          </a:p>
        </p:txBody>
      </p:sp>
    </p:spTree>
    <p:extLst>
      <p:ext uri="{BB962C8B-B14F-4D97-AF65-F5344CB8AC3E}">
        <p14:creationId xmlns:p14="http://schemas.microsoft.com/office/powerpoint/2010/main" val="105291361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8BCEEF-067C-40DF-93E8-EB7C765B1991}"/>
              </a:ext>
            </a:extLst>
          </p:cNvPr>
          <p:cNvSpPr>
            <a:spLocks noGrp="1"/>
          </p:cNvSpPr>
          <p:nvPr>
            <p:ph type="title"/>
          </p:nvPr>
        </p:nvSpPr>
        <p:spPr/>
        <p:txBody>
          <a:bodyPr/>
          <a:lstStyle/>
          <a:p>
            <a:r>
              <a:rPr lang="en-US" dirty="0"/>
              <a:t>MISC. 1700’S</a:t>
            </a:r>
          </a:p>
        </p:txBody>
      </p:sp>
      <p:sp>
        <p:nvSpPr>
          <p:cNvPr id="3" name="Content Placeholder 2">
            <a:extLst>
              <a:ext uri="{FF2B5EF4-FFF2-40B4-BE49-F238E27FC236}">
                <a16:creationId xmlns:a16="http://schemas.microsoft.com/office/drawing/2014/main" id="{763258DE-F33C-4424-92DA-3E26E79B0391}"/>
              </a:ext>
            </a:extLst>
          </p:cNvPr>
          <p:cNvSpPr>
            <a:spLocks noGrp="1"/>
          </p:cNvSpPr>
          <p:nvPr>
            <p:ph idx="1"/>
          </p:nvPr>
        </p:nvSpPr>
        <p:spPr>
          <a:xfrm>
            <a:off x="479692" y="2039952"/>
            <a:ext cx="3701843" cy="3450613"/>
          </a:xfrm>
        </p:spPr>
        <p:txBody>
          <a:bodyPr>
            <a:normAutofit fontScale="92500" lnSpcReduction="10000"/>
          </a:bodyPr>
          <a:lstStyle/>
          <a:p>
            <a:r>
              <a:rPr lang="en-US" dirty="0"/>
              <a:t>JOSHUA REYNOLDS</a:t>
            </a:r>
          </a:p>
          <a:p>
            <a:r>
              <a:rPr lang="en-US" dirty="0"/>
              <a:t>THOMAS GAINSBOROUGH</a:t>
            </a:r>
          </a:p>
          <a:p>
            <a:r>
              <a:rPr lang="en-US" dirty="0"/>
              <a:t>BENJAMIN WEST</a:t>
            </a:r>
          </a:p>
          <a:p>
            <a:r>
              <a:rPr lang="en-US" dirty="0"/>
              <a:t>JOHN SINGLETON COPLEY</a:t>
            </a:r>
          </a:p>
          <a:p>
            <a:r>
              <a:rPr lang="en-US" dirty="0"/>
              <a:t>WILLIAM HOGARTH</a:t>
            </a:r>
          </a:p>
          <a:p>
            <a:r>
              <a:rPr lang="en-US" dirty="0"/>
              <a:t>THOMAS LAWRENCE</a:t>
            </a:r>
          </a:p>
        </p:txBody>
      </p:sp>
      <p:pic>
        <p:nvPicPr>
          <p:cNvPr id="29698" name="Picture 2" descr="Reynolds, Sir Joshua - Mrs Siddons as the Tragic Muse - Google Art Project.jpg">
            <a:extLst>
              <a:ext uri="{FF2B5EF4-FFF2-40B4-BE49-F238E27FC236}">
                <a16:creationId xmlns:a16="http://schemas.microsoft.com/office/drawing/2014/main" id="{5DEF8BE3-1627-4CB8-9DF4-A4738B2C9F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88435" y="84736"/>
            <a:ext cx="1867312" cy="2993923"/>
          </a:xfrm>
          <a:prstGeom prst="rect">
            <a:avLst/>
          </a:prstGeom>
          <a:noFill/>
          <a:extLst>
            <a:ext uri="{909E8E84-426E-40DD-AFC4-6F175D3DCCD1}">
              <a14:hiddenFill xmlns:a14="http://schemas.microsoft.com/office/drawing/2010/main">
                <a:solidFill>
                  <a:srgbClr val="FFFFFF"/>
                </a:solidFill>
              </a14:hiddenFill>
            </a:ext>
          </a:extLst>
        </p:spPr>
      </p:pic>
      <p:pic>
        <p:nvPicPr>
          <p:cNvPr id="29700" name="Picture 4" descr="Thomas Gainsborough - Mr and Mrs Andrews.jpg">
            <a:extLst>
              <a:ext uri="{FF2B5EF4-FFF2-40B4-BE49-F238E27FC236}">
                <a16:creationId xmlns:a16="http://schemas.microsoft.com/office/drawing/2014/main" id="{AFEBD03F-AC69-46D7-9D98-7D7DCB15903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68129" y="85614"/>
            <a:ext cx="4293222" cy="2487043"/>
          </a:xfrm>
          <a:prstGeom prst="rect">
            <a:avLst/>
          </a:prstGeom>
          <a:noFill/>
          <a:extLst>
            <a:ext uri="{909E8E84-426E-40DD-AFC4-6F175D3DCCD1}">
              <a14:hiddenFill xmlns:a14="http://schemas.microsoft.com/office/drawing/2010/main">
                <a:solidFill>
                  <a:srgbClr val="FFFFFF"/>
                </a:solidFill>
              </a14:hiddenFill>
            </a:ext>
          </a:extLst>
        </p:spPr>
      </p:pic>
      <p:pic>
        <p:nvPicPr>
          <p:cNvPr id="29702" name="Picture 6" descr="The Blue Boy.jpg">
            <a:extLst>
              <a:ext uri="{FF2B5EF4-FFF2-40B4-BE49-F238E27FC236}">
                <a16:creationId xmlns:a16="http://schemas.microsoft.com/office/drawing/2014/main" id="{5039ACCE-848F-4A13-850A-E76632AC1FA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7630" y="81975"/>
            <a:ext cx="1113371" cy="1644078"/>
          </a:xfrm>
          <a:prstGeom prst="rect">
            <a:avLst/>
          </a:prstGeom>
          <a:noFill/>
          <a:extLst>
            <a:ext uri="{909E8E84-426E-40DD-AFC4-6F175D3DCCD1}">
              <a14:hiddenFill xmlns:a14="http://schemas.microsoft.com/office/drawing/2010/main">
                <a:solidFill>
                  <a:srgbClr val="FFFFFF"/>
                </a:solidFill>
              </a14:hiddenFill>
            </a:ext>
          </a:extLst>
        </p:spPr>
      </p:pic>
      <p:pic>
        <p:nvPicPr>
          <p:cNvPr id="29704" name="Picture 8" descr="Benjamin West 005.jpg">
            <a:extLst>
              <a:ext uri="{FF2B5EF4-FFF2-40B4-BE49-F238E27FC236}">
                <a16:creationId xmlns:a16="http://schemas.microsoft.com/office/drawing/2014/main" id="{1C529055-6CD1-4F54-B82D-E3651792FF3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36570" y="3291562"/>
            <a:ext cx="4293221" cy="2863544"/>
          </a:xfrm>
          <a:prstGeom prst="rect">
            <a:avLst/>
          </a:prstGeom>
          <a:noFill/>
          <a:extLst>
            <a:ext uri="{909E8E84-426E-40DD-AFC4-6F175D3DCCD1}">
              <a14:hiddenFill xmlns:a14="http://schemas.microsoft.com/office/drawing/2010/main">
                <a:solidFill>
                  <a:srgbClr val="FFFFFF"/>
                </a:solidFill>
              </a14:hiddenFill>
            </a:ext>
          </a:extLst>
        </p:spPr>
      </p:pic>
      <p:pic>
        <p:nvPicPr>
          <p:cNvPr id="29706" name="Picture 10" descr="Pinkie detailed.jpg">
            <a:extLst>
              <a:ext uri="{FF2B5EF4-FFF2-40B4-BE49-F238E27FC236}">
                <a16:creationId xmlns:a16="http://schemas.microsoft.com/office/drawing/2014/main" id="{026D254F-8CCA-4345-ACD4-627452CCDC2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26474" y="81975"/>
            <a:ext cx="1113371" cy="1672961"/>
          </a:xfrm>
          <a:prstGeom prst="rect">
            <a:avLst/>
          </a:prstGeom>
          <a:noFill/>
          <a:extLst>
            <a:ext uri="{909E8E84-426E-40DD-AFC4-6F175D3DCCD1}">
              <a14:hiddenFill xmlns:a14="http://schemas.microsoft.com/office/drawing/2010/main">
                <a:solidFill>
                  <a:srgbClr val="FFFFFF"/>
                </a:solidFill>
              </a14:hiddenFill>
            </a:ext>
          </a:extLst>
        </p:spPr>
      </p:pic>
      <p:pic>
        <p:nvPicPr>
          <p:cNvPr id="29708" name="Picture 12" descr="https://upload.wikimedia.org/wikipedia/commons/thumb/a/a3/Watsonandtheshark-original.jpg/1024px-Watsonandtheshark-original.jpg">
            <a:extLst>
              <a:ext uri="{FF2B5EF4-FFF2-40B4-BE49-F238E27FC236}">
                <a16:creationId xmlns:a16="http://schemas.microsoft.com/office/drawing/2014/main" id="{859AFFF3-859A-4A39-BB21-9754194290D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026474" y="3297556"/>
            <a:ext cx="3603686" cy="28575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015077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11A49F-BDC2-41B4-90D4-0D16163FBA48}"/>
              </a:ext>
            </a:extLst>
          </p:cNvPr>
          <p:cNvSpPr>
            <a:spLocks noGrp="1"/>
          </p:cNvSpPr>
          <p:nvPr>
            <p:ph type="title"/>
          </p:nvPr>
        </p:nvSpPr>
        <p:spPr/>
        <p:txBody>
          <a:bodyPr/>
          <a:lstStyle/>
          <a:p>
            <a:r>
              <a:rPr lang="en-US" dirty="0"/>
              <a:t>MISC 1800’S </a:t>
            </a:r>
          </a:p>
        </p:txBody>
      </p:sp>
      <p:sp>
        <p:nvSpPr>
          <p:cNvPr id="3" name="Content Placeholder 2">
            <a:extLst>
              <a:ext uri="{FF2B5EF4-FFF2-40B4-BE49-F238E27FC236}">
                <a16:creationId xmlns:a16="http://schemas.microsoft.com/office/drawing/2014/main" id="{8FBAB041-E064-4741-85E3-8DCC463FFD5E}"/>
              </a:ext>
            </a:extLst>
          </p:cNvPr>
          <p:cNvSpPr>
            <a:spLocks noGrp="1"/>
          </p:cNvSpPr>
          <p:nvPr>
            <p:ph idx="1"/>
          </p:nvPr>
        </p:nvSpPr>
        <p:spPr/>
        <p:txBody>
          <a:bodyPr/>
          <a:lstStyle/>
          <a:p>
            <a:r>
              <a:rPr lang="en-US" dirty="0"/>
              <a:t>EMMANUEL LEUTZE</a:t>
            </a:r>
          </a:p>
          <a:p>
            <a:r>
              <a:rPr lang="en-US" dirty="0"/>
              <a:t>AUGUSTE RODIN</a:t>
            </a:r>
          </a:p>
          <a:p>
            <a:r>
              <a:rPr lang="en-US" dirty="0"/>
              <a:t>KATSUSHIKA HOKUSAI</a:t>
            </a:r>
          </a:p>
          <a:p>
            <a:r>
              <a:rPr lang="en-US" dirty="0"/>
              <a:t>JOHN GAST</a:t>
            </a:r>
          </a:p>
          <a:p>
            <a:endParaRPr lang="en-US" dirty="0"/>
          </a:p>
        </p:txBody>
      </p:sp>
      <p:pic>
        <p:nvPicPr>
          <p:cNvPr id="31746" name="Picture 2" descr="https://upload.wikimedia.org/wikipedia/commons/thumb/f/fd/American_Progress_%28John_Gast_painting%29.jpg/1024px-American_Progress_%28John_Gast_painting%29.jpg">
            <a:extLst>
              <a:ext uri="{FF2B5EF4-FFF2-40B4-BE49-F238E27FC236}">
                <a16:creationId xmlns:a16="http://schemas.microsoft.com/office/drawing/2014/main" id="{EE6682B5-64E7-4984-B268-D250CE7411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09102" y="4944591"/>
            <a:ext cx="2571143" cy="1913409"/>
          </a:xfrm>
          <a:prstGeom prst="rect">
            <a:avLst/>
          </a:prstGeom>
          <a:noFill/>
          <a:extLst>
            <a:ext uri="{909E8E84-426E-40DD-AFC4-6F175D3DCCD1}">
              <a14:hiddenFill xmlns:a14="http://schemas.microsoft.com/office/drawing/2010/main">
                <a:solidFill>
                  <a:srgbClr val="FFFFFF"/>
                </a:solidFill>
              </a14:hiddenFill>
            </a:ext>
          </a:extLst>
        </p:spPr>
      </p:pic>
      <p:pic>
        <p:nvPicPr>
          <p:cNvPr id="31748" name="Picture 4" descr="Washington Crossing the Delaware by Emanuel Leutze, MMA-NYC, 1851.jpg">
            <a:extLst>
              <a:ext uri="{FF2B5EF4-FFF2-40B4-BE49-F238E27FC236}">
                <a16:creationId xmlns:a16="http://schemas.microsoft.com/office/drawing/2014/main" id="{8CCCD354-661B-437B-8932-B362A97F17A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944590"/>
            <a:ext cx="2986786" cy="1913409"/>
          </a:xfrm>
          <a:prstGeom prst="rect">
            <a:avLst/>
          </a:prstGeom>
          <a:noFill/>
          <a:extLst>
            <a:ext uri="{909E8E84-426E-40DD-AFC4-6F175D3DCCD1}">
              <a14:hiddenFill xmlns:a14="http://schemas.microsoft.com/office/drawing/2010/main">
                <a:solidFill>
                  <a:srgbClr val="FFFFFF"/>
                </a:solidFill>
              </a14:hiddenFill>
            </a:ext>
          </a:extLst>
        </p:spPr>
      </p:pic>
      <p:pic>
        <p:nvPicPr>
          <p:cNvPr id="31752" name="Picture 8" descr="Tsunami by hokusai 19th century.jpg">
            <a:extLst>
              <a:ext uri="{FF2B5EF4-FFF2-40B4-BE49-F238E27FC236}">
                <a16:creationId xmlns:a16="http://schemas.microsoft.com/office/drawing/2014/main" id="{9F79B8D4-9FFF-43B3-8773-4DCBA137B92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72847" y="0"/>
            <a:ext cx="3719153" cy="2498806"/>
          </a:xfrm>
          <a:prstGeom prst="rect">
            <a:avLst/>
          </a:prstGeom>
          <a:noFill/>
          <a:extLst>
            <a:ext uri="{909E8E84-426E-40DD-AFC4-6F175D3DCCD1}">
              <a14:hiddenFill xmlns:a14="http://schemas.microsoft.com/office/drawing/2010/main">
                <a:solidFill>
                  <a:srgbClr val="FFFFFF"/>
                </a:solidFill>
              </a14:hiddenFill>
            </a:ext>
          </a:extLst>
        </p:spPr>
      </p:pic>
      <p:pic>
        <p:nvPicPr>
          <p:cNvPr id="31754" name="Picture 10" descr="https://upload.wikimedia.org/wikipedia/commons/c/c1/La_puerta_del_Infierno_.jpg">
            <a:extLst>
              <a:ext uri="{FF2B5EF4-FFF2-40B4-BE49-F238E27FC236}">
                <a16:creationId xmlns:a16="http://schemas.microsoft.com/office/drawing/2014/main" id="{96F4C974-2AF6-4A30-85D4-FD4A725A349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1698" t="7181" r="10716" b="9439"/>
          <a:stretch/>
        </p:blipFill>
        <p:spPr bwMode="auto">
          <a:xfrm>
            <a:off x="5502145" y="2179597"/>
            <a:ext cx="2686325" cy="4359194"/>
          </a:xfrm>
          <a:prstGeom prst="rect">
            <a:avLst/>
          </a:prstGeom>
          <a:noFill/>
          <a:extLst>
            <a:ext uri="{909E8E84-426E-40DD-AFC4-6F175D3DCCD1}">
              <a14:hiddenFill xmlns:a14="http://schemas.microsoft.com/office/drawing/2010/main">
                <a:solidFill>
                  <a:srgbClr val="FFFFFF"/>
                </a:solidFill>
              </a14:hiddenFill>
            </a:ext>
          </a:extLst>
        </p:spPr>
      </p:pic>
      <p:pic>
        <p:nvPicPr>
          <p:cNvPr id="31756" name="Picture 12" descr="Image result for the burghers of calais">
            <a:extLst>
              <a:ext uri="{FF2B5EF4-FFF2-40B4-BE49-F238E27FC236}">
                <a16:creationId xmlns:a16="http://schemas.microsoft.com/office/drawing/2014/main" id="{3F127B94-E389-43B2-9BBB-D5328C83E9C3}"/>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7909" t="13604" r="17725" b="8169"/>
          <a:stretch/>
        </p:blipFill>
        <p:spPr bwMode="auto">
          <a:xfrm>
            <a:off x="8874359" y="3009548"/>
            <a:ext cx="2916127" cy="26992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246575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70EC09-DFFE-47AD-91DF-0794E94A06D2}"/>
              </a:ext>
            </a:extLst>
          </p:cNvPr>
          <p:cNvSpPr>
            <a:spLocks noGrp="1"/>
          </p:cNvSpPr>
          <p:nvPr>
            <p:ph type="title"/>
          </p:nvPr>
        </p:nvSpPr>
        <p:spPr/>
        <p:txBody>
          <a:bodyPr/>
          <a:lstStyle/>
          <a:p>
            <a:r>
              <a:rPr lang="en-US" dirty="0"/>
              <a:t>MISC. 1800’S AMERICANS</a:t>
            </a:r>
          </a:p>
        </p:txBody>
      </p:sp>
      <p:sp>
        <p:nvSpPr>
          <p:cNvPr id="3" name="Content Placeholder 2">
            <a:extLst>
              <a:ext uri="{FF2B5EF4-FFF2-40B4-BE49-F238E27FC236}">
                <a16:creationId xmlns:a16="http://schemas.microsoft.com/office/drawing/2014/main" id="{91081AFE-8075-4024-8D5D-ABDF847F59E1}"/>
              </a:ext>
            </a:extLst>
          </p:cNvPr>
          <p:cNvSpPr>
            <a:spLocks noGrp="1"/>
          </p:cNvSpPr>
          <p:nvPr>
            <p:ph idx="1"/>
          </p:nvPr>
        </p:nvSpPr>
        <p:spPr/>
        <p:txBody>
          <a:bodyPr/>
          <a:lstStyle/>
          <a:p>
            <a:r>
              <a:rPr lang="en-US" dirty="0"/>
              <a:t>JAMES WHISTLER</a:t>
            </a:r>
          </a:p>
          <a:p>
            <a:r>
              <a:rPr lang="en-US" dirty="0"/>
              <a:t>WINSLOW HOMER</a:t>
            </a:r>
          </a:p>
          <a:p>
            <a:r>
              <a:rPr lang="en-US" dirty="0"/>
              <a:t>JOHN SINGER SARGENT</a:t>
            </a:r>
          </a:p>
          <a:p>
            <a:r>
              <a:rPr lang="en-US" dirty="0"/>
              <a:t>FREDERIC REMINGTON</a:t>
            </a:r>
          </a:p>
        </p:txBody>
      </p:sp>
      <p:pic>
        <p:nvPicPr>
          <p:cNvPr id="32770" name="Picture 2" descr="Whistlers Mother high res.jpg">
            <a:extLst>
              <a:ext uri="{FF2B5EF4-FFF2-40B4-BE49-F238E27FC236}">
                <a16:creationId xmlns:a16="http://schemas.microsoft.com/office/drawing/2014/main" id="{F5CA6ED6-44A8-4462-9A39-04C59855DE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60424" y="409915"/>
            <a:ext cx="3610114" cy="3211634"/>
          </a:xfrm>
          <a:prstGeom prst="rect">
            <a:avLst/>
          </a:prstGeom>
          <a:noFill/>
          <a:extLst>
            <a:ext uri="{909E8E84-426E-40DD-AFC4-6F175D3DCCD1}">
              <a14:hiddenFill xmlns:a14="http://schemas.microsoft.com/office/drawing/2010/main">
                <a:solidFill>
                  <a:srgbClr val="FFFFFF"/>
                </a:solidFill>
              </a14:hiddenFill>
            </a:ext>
          </a:extLst>
        </p:spPr>
      </p:pic>
      <p:pic>
        <p:nvPicPr>
          <p:cNvPr id="32772" name="Picture 4" descr="Whistler-Nocturne in black and gold.jpg">
            <a:extLst>
              <a:ext uri="{FF2B5EF4-FFF2-40B4-BE49-F238E27FC236}">
                <a16:creationId xmlns:a16="http://schemas.microsoft.com/office/drawing/2014/main" id="{81F6CC88-036B-483B-9175-6BD78E16F7A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6041" y="1967672"/>
            <a:ext cx="2594350" cy="3450613"/>
          </a:xfrm>
          <a:prstGeom prst="rect">
            <a:avLst/>
          </a:prstGeom>
          <a:noFill/>
          <a:extLst>
            <a:ext uri="{909E8E84-426E-40DD-AFC4-6F175D3DCCD1}">
              <a14:hiddenFill xmlns:a14="http://schemas.microsoft.com/office/drawing/2010/main">
                <a:solidFill>
                  <a:srgbClr val="FFFFFF"/>
                </a:solidFill>
              </a14:hiddenFill>
            </a:ext>
          </a:extLst>
        </p:spPr>
      </p:pic>
      <p:pic>
        <p:nvPicPr>
          <p:cNvPr id="32774" name="Picture 6" descr="Winslow Homer - The Gulf Stream - Metropolitan Museum of Art.jpg">
            <a:extLst>
              <a:ext uri="{FF2B5EF4-FFF2-40B4-BE49-F238E27FC236}">
                <a16:creationId xmlns:a16="http://schemas.microsoft.com/office/drawing/2014/main" id="{F14DF069-85EC-4DA0-82A8-3E8A4C3C35F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72207" y="4016153"/>
            <a:ext cx="4531610" cy="2726046"/>
          </a:xfrm>
          <a:prstGeom prst="rect">
            <a:avLst/>
          </a:prstGeom>
          <a:noFill/>
          <a:extLst>
            <a:ext uri="{909E8E84-426E-40DD-AFC4-6F175D3DCCD1}">
              <a14:hiddenFill xmlns:a14="http://schemas.microsoft.com/office/drawing/2010/main">
                <a:solidFill>
                  <a:srgbClr val="FFFFFF"/>
                </a:solidFill>
              </a14:hiddenFill>
            </a:ext>
          </a:extLst>
        </p:spPr>
      </p:pic>
      <p:pic>
        <p:nvPicPr>
          <p:cNvPr id="32776" name="Picture 8" descr="Madame X (Madame Pierre Gautreau), John Singer Sargent, 1884 (unfree frame crop).jpg">
            <a:extLst>
              <a:ext uri="{FF2B5EF4-FFF2-40B4-BE49-F238E27FC236}">
                <a16:creationId xmlns:a16="http://schemas.microsoft.com/office/drawing/2014/main" id="{D1949032-BF1C-4BD2-96A9-C3D3DA7915F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99584" y="4086463"/>
            <a:ext cx="1367826" cy="2655736"/>
          </a:xfrm>
          <a:prstGeom prst="rect">
            <a:avLst/>
          </a:prstGeom>
          <a:noFill/>
          <a:extLst>
            <a:ext uri="{909E8E84-426E-40DD-AFC4-6F175D3DCCD1}">
              <a14:hiddenFill xmlns:a14="http://schemas.microsoft.com/office/drawing/2010/main">
                <a:solidFill>
                  <a:srgbClr val="FFFFFF"/>
                </a:solidFill>
              </a14:hiddenFill>
            </a:ext>
          </a:extLst>
        </p:spPr>
      </p:pic>
      <p:pic>
        <p:nvPicPr>
          <p:cNvPr id="32778" name="Picture 10" descr="https://upload.wikimedia.org/wikipedia/commons/5/5e/BroncoBusterRemingtonSculpture.png">
            <a:extLst>
              <a:ext uri="{FF2B5EF4-FFF2-40B4-BE49-F238E27FC236}">
                <a16:creationId xmlns:a16="http://schemas.microsoft.com/office/drawing/2014/main" id="{6DCDF0DC-D731-4AE3-B15F-1B1D533E9A4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1677" y="4138477"/>
            <a:ext cx="2044917" cy="26557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10005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073E0C-B8CF-485E-A63C-D7405085B1C5}"/>
              </a:ext>
            </a:extLst>
          </p:cNvPr>
          <p:cNvSpPr>
            <a:spLocks noGrp="1"/>
          </p:cNvSpPr>
          <p:nvPr>
            <p:ph type="title"/>
          </p:nvPr>
        </p:nvSpPr>
        <p:spPr>
          <a:xfrm>
            <a:off x="5297097" y="324199"/>
            <a:ext cx="3742269" cy="1676401"/>
          </a:xfrm>
        </p:spPr>
        <p:txBody>
          <a:bodyPr>
            <a:normAutofit fontScale="90000"/>
          </a:bodyPr>
          <a:lstStyle/>
          <a:p>
            <a:r>
              <a:rPr lang="en-US" dirty="0"/>
              <a:t>High &amp; late renaissance 1495-1600</a:t>
            </a:r>
          </a:p>
        </p:txBody>
      </p:sp>
      <p:sp>
        <p:nvSpPr>
          <p:cNvPr id="3" name="Content Placeholder 2">
            <a:extLst>
              <a:ext uri="{FF2B5EF4-FFF2-40B4-BE49-F238E27FC236}">
                <a16:creationId xmlns:a16="http://schemas.microsoft.com/office/drawing/2014/main" id="{C51C1480-143E-44F7-A2B5-FE4A020A72FB}"/>
              </a:ext>
            </a:extLst>
          </p:cNvPr>
          <p:cNvSpPr>
            <a:spLocks noGrp="1"/>
          </p:cNvSpPr>
          <p:nvPr>
            <p:ph idx="1"/>
          </p:nvPr>
        </p:nvSpPr>
        <p:spPr>
          <a:xfrm>
            <a:off x="5196458" y="2015732"/>
            <a:ext cx="3481012" cy="4037749"/>
          </a:xfrm>
        </p:spPr>
        <p:txBody>
          <a:bodyPr>
            <a:normAutofit lnSpcReduction="10000"/>
          </a:bodyPr>
          <a:lstStyle/>
          <a:p>
            <a:r>
              <a:rPr lang="en-US" dirty="0"/>
              <a:t>MICHELANGELO</a:t>
            </a:r>
          </a:p>
          <a:p>
            <a:r>
              <a:rPr lang="en-US" dirty="0"/>
              <a:t>LEONARDO</a:t>
            </a:r>
          </a:p>
          <a:p>
            <a:r>
              <a:rPr lang="en-US" dirty="0"/>
              <a:t>RAPHAEL</a:t>
            </a:r>
          </a:p>
          <a:p>
            <a:r>
              <a:rPr lang="en-US" strike="sngStrike" dirty="0"/>
              <a:t>SPLINTER </a:t>
            </a:r>
            <a:r>
              <a:rPr lang="en-US" dirty="0"/>
              <a:t>TITIAN</a:t>
            </a:r>
          </a:p>
          <a:p>
            <a:r>
              <a:rPr lang="en-US" dirty="0"/>
              <a:t>EL GRECO</a:t>
            </a:r>
          </a:p>
          <a:p>
            <a:r>
              <a:rPr lang="en-US" dirty="0"/>
              <a:t>TINTORETTO, PARMIGIANINO, BRONZINO, GIORGIONE, CELLINI</a:t>
            </a:r>
          </a:p>
        </p:txBody>
      </p:sp>
      <p:pic>
        <p:nvPicPr>
          <p:cNvPr id="2050" name="Picture 2" descr="Image result for MADONNA WITH A LONG NECK">
            <a:extLst>
              <a:ext uri="{FF2B5EF4-FFF2-40B4-BE49-F238E27FC236}">
                <a16:creationId xmlns:a16="http://schemas.microsoft.com/office/drawing/2014/main" id="{ABF722AC-058E-4167-B605-2156EF5B3F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1828" y="342860"/>
            <a:ext cx="1685925" cy="271462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mage result for BRONZINO FOLLY AND TIME">
            <a:extLst>
              <a:ext uri="{FF2B5EF4-FFF2-40B4-BE49-F238E27FC236}">
                <a16:creationId xmlns:a16="http://schemas.microsoft.com/office/drawing/2014/main" id="{A2018DF5-F88D-4E6C-8588-A7AE72FD092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09647" y="251203"/>
            <a:ext cx="2985651" cy="376364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Image result for GIORGIONE WORKS THE TEMPEST">
            <a:extLst>
              <a:ext uri="{FF2B5EF4-FFF2-40B4-BE49-F238E27FC236}">
                <a16:creationId xmlns:a16="http://schemas.microsoft.com/office/drawing/2014/main" id="{E9495EB6-1F46-4658-88DD-771F901BE3E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125" y="3597472"/>
            <a:ext cx="2019300" cy="2257425"/>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Image result for GIORGIONE WORKS SLEEPING VENUS">
            <a:extLst>
              <a:ext uri="{FF2B5EF4-FFF2-40B4-BE49-F238E27FC236}">
                <a16:creationId xmlns:a16="http://schemas.microsoft.com/office/drawing/2014/main" id="{6D648191-A26B-4B41-9FFD-DF365029CC0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06353" y="5016697"/>
            <a:ext cx="2724150" cy="1676400"/>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Image result for parmigianino self portrait in a convex mirror">
            <a:extLst>
              <a:ext uri="{FF2B5EF4-FFF2-40B4-BE49-F238E27FC236}">
                <a16:creationId xmlns:a16="http://schemas.microsoft.com/office/drawing/2014/main" id="{8D60BECC-F8DB-47EE-BEEE-ABD9CAED4A8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200967" y="2133025"/>
            <a:ext cx="2143125" cy="2143125"/>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Jacopo Tintoretto - The Origin of the Milky Way - Google Art Project.jpg">
            <a:extLst>
              <a:ext uri="{FF2B5EF4-FFF2-40B4-BE49-F238E27FC236}">
                <a16:creationId xmlns:a16="http://schemas.microsoft.com/office/drawing/2014/main" id="{033A4919-5F09-4BC5-9C76-3164E44A600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06861" y="4202716"/>
            <a:ext cx="2736772" cy="2448303"/>
          </a:xfrm>
          <a:prstGeom prst="rect">
            <a:avLst/>
          </a:prstGeom>
          <a:noFill/>
          <a:extLst>
            <a:ext uri="{909E8E84-426E-40DD-AFC4-6F175D3DCCD1}">
              <a14:hiddenFill xmlns:a14="http://schemas.microsoft.com/office/drawing/2010/main">
                <a:solidFill>
                  <a:srgbClr val="FFFFFF"/>
                </a:solidFill>
              </a14:hiddenFill>
            </a:ext>
          </a:extLst>
        </p:spPr>
      </p:pic>
      <p:pic>
        <p:nvPicPr>
          <p:cNvPr id="2068" name="Picture 20" descr="Saliera.png">
            <a:extLst>
              <a:ext uri="{FF2B5EF4-FFF2-40B4-BE49-F238E27FC236}">
                <a16:creationId xmlns:a16="http://schemas.microsoft.com/office/drawing/2014/main" id="{FE3D19C4-7612-49F2-B81D-7765A93FAF1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200968" y="0"/>
            <a:ext cx="2143125" cy="18417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951478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0B718B-739D-4B22-B104-A14D1D433207}"/>
              </a:ext>
            </a:extLst>
          </p:cNvPr>
          <p:cNvSpPr>
            <a:spLocks noGrp="1"/>
          </p:cNvSpPr>
          <p:nvPr>
            <p:ph type="title"/>
          </p:nvPr>
        </p:nvSpPr>
        <p:spPr/>
        <p:txBody>
          <a:bodyPr/>
          <a:lstStyle/>
          <a:p>
            <a:r>
              <a:rPr lang="en-US" dirty="0"/>
              <a:t>MISC. 1900’S</a:t>
            </a:r>
          </a:p>
        </p:txBody>
      </p:sp>
      <p:sp>
        <p:nvSpPr>
          <p:cNvPr id="3" name="Content Placeholder 2">
            <a:extLst>
              <a:ext uri="{FF2B5EF4-FFF2-40B4-BE49-F238E27FC236}">
                <a16:creationId xmlns:a16="http://schemas.microsoft.com/office/drawing/2014/main" id="{CE6B1A27-DAE7-4EEA-9BC1-41FCAC77AE64}"/>
              </a:ext>
            </a:extLst>
          </p:cNvPr>
          <p:cNvSpPr>
            <a:spLocks noGrp="1"/>
          </p:cNvSpPr>
          <p:nvPr>
            <p:ph idx="1"/>
          </p:nvPr>
        </p:nvSpPr>
        <p:spPr/>
        <p:txBody>
          <a:bodyPr/>
          <a:lstStyle/>
          <a:p>
            <a:r>
              <a:rPr lang="en-US" dirty="0"/>
              <a:t>GEORGIA O’KEEFFE</a:t>
            </a:r>
          </a:p>
          <a:p>
            <a:r>
              <a:rPr lang="en-US" dirty="0"/>
              <a:t>CHARLES DEMUTH</a:t>
            </a:r>
          </a:p>
          <a:p>
            <a:r>
              <a:rPr lang="en-US" dirty="0"/>
              <a:t>DAMIEN HIRST</a:t>
            </a:r>
          </a:p>
          <a:p>
            <a:endParaRPr lang="en-US" dirty="0"/>
          </a:p>
        </p:txBody>
      </p:sp>
      <p:pic>
        <p:nvPicPr>
          <p:cNvPr id="33794" name="Picture 2" descr="I Saw the Figure 5 in Gold, Charles Demuth (American, Lancaster, Pennsylvania 1883â1935 Lancaster, Pennsylvania), Oil, graphite, ink, and gold leaf on paperboard (Upson board)">
            <a:extLst>
              <a:ext uri="{FF2B5EF4-FFF2-40B4-BE49-F238E27FC236}">
                <a16:creationId xmlns:a16="http://schemas.microsoft.com/office/drawing/2014/main" id="{2793C43F-2E43-4289-85E7-BFECEC33C3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66083" y="2628645"/>
            <a:ext cx="3282188" cy="3962400"/>
          </a:xfrm>
          <a:prstGeom prst="rect">
            <a:avLst/>
          </a:prstGeom>
          <a:noFill/>
          <a:extLst>
            <a:ext uri="{909E8E84-426E-40DD-AFC4-6F175D3DCCD1}">
              <a14:hiddenFill xmlns:a14="http://schemas.microsoft.com/office/drawing/2010/main">
                <a:solidFill>
                  <a:srgbClr val="FFFFFF"/>
                </a:solidFill>
              </a14:hiddenFill>
            </a:ext>
          </a:extLst>
        </p:spPr>
      </p:pic>
      <p:pic>
        <p:nvPicPr>
          <p:cNvPr id="33798" name="Picture 6" descr="Hirst-Shark.jpg">
            <a:extLst>
              <a:ext uri="{FF2B5EF4-FFF2-40B4-BE49-F238E27FC236}">
                <a16:creationId xmlns:a16="http://schemas.microsoft.com/office/drawing/2014/main" id="{7B75ECF7-15BC-44DD-9E22-83CAC8C8C6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8162" y="3624606"/>
            <a:ext cx="3705225" cy="2428875"/>
          </a:xfrm>
          <a:prstGeom prst="rect">
            <a:avLst/>
          </a:prstGeom>
          <a:noFill/>
          <a:extLst>
            <a:ext uri="{909E8E84-426E-40DD-AFC4-6F175D3DCCD1}">
              <a14:hiddenFill xmlns:a14="http://schemas.microsoft.com/office/drawing/2010/main">
                <a:solidFill>
                  <a:srgbClr val="FFFFFF"/>
                </a:solidFill>
              </a14:hiddenFill>
            </a:ext>
          </a:extLst>
        </p:spPr>
      </p:pic>
      <p:pic>
        <p:nvPicPr>
          <p:cNvPr id="33800" name="Picture 8" descr="Image result for for the love of god">
            <a:extLst>
              <a:ext uri="{FF2B5EF4-FFF2-40B4-BE49-F238E27FC236}">
                <a16:creationId xmlns:a16="http://schemas.microsoft.com/office/drawing/2014/main" id="{6C6E1D97-B296-42E5-96AA-0115FDA95DE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03812" y="0"/>
            <a:ext cx="1302083" cy="1858428"/>
          </a:xfrm>
          <a:prstGeom prst="rect">
            <a:avLst/>
          </a:prstGeom>
          <a:noFill/>
          <a:extLst>
            <a:ext uri="{909E8E84-426E-40DD-AFC4-6F175D3DCCD1}">
              <a14:hiddenFill xmlns:a14="http://schemas.microsoft.com/office/drawing/2010/main">
                <a:solidFill>
                  <a:srgbClr val="FFFFFF"/>
                </a:solidFill>
              </a14:hiddenFill>
            </a:ext>
          </a:extLst>
        </p:spPr>
      </p:pic>
      <p:pic>
        <p:nvPicPr>
          <p:cNvPr id="33802" name="Picture 10" descr="Image result for OKEEFFE SKULL">
            <a:extLst>
              <a:ext uri="{FF2B5EF4-FFF2-40B4-BE49-F238E27FC236}">
                <a16:creationId xmlns:a16="http://schemas.microsoft.com/office/drawing/2014/main" id="{8E0E322A-0C18-4EA1-BAF1-A6EAED1AAF3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42581" y="1853754"/>
            <a:ext cx="2095470" cy="2316385"/>
          </a:xfrm>
          <a:prstGeom prst="rect">
            <a:avLst/>
          </a:prstGeom>
          <a:noFill/>
          <a:extLst>
            <a:ext uri="{909E8E84-426E-40DD-AFC4-6F175D3DCCD1}">
              <a14:hiddenFill xmlns:a14="http://schemas.microsoft.com/office/drawing/2010/main">
                <a:solidFill>
                  <a:srgbClr val="FFFFFF"/>
                </a:solidFill>
              </a14:hiddenFill>
            </a:ext>
          </a:extLst>
        </p:spPr>
      </p:pic>
      <p:pic>
        <p:nvPicPr>
          <p:cNvPr id="33806" name="Picture 14" descr="upright=y">
            <a:extLst>
              <a:ext uri="{FF2B5EF4-FFF2-40B4-BE49-F238E27FC236}">
                <a16:creationId xmlns:a16="http://schemas.microsoft.com/office/drawing/2014/main" id="{05AFCE39-8990-4020-8010-0324F05B06F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35042" y="4327443"/>
            <a:ext cx="2867025" cy="228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732780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pic>
        <p:nvPicPr>
          <p:cNvPr id="1026" name="Picture 2" descr="https://upload.wikimedia.org/wikipedia/commons/2/22/Apollo_Saurocton_Louvre.jpg">
            <a:extLst>
              <a:ext uri="{FF2B5EF4-FFF2-40B4-BE49-F238E27FC236}">
                <a16:creationId xmlns:a16="http://schemas.microsoft.com/office/drawing/2014/main" id="{9ABEFAE8-2F35-42C0-A7DE-23DAF3D1CF7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664"/>
          <a:stretch/>
        </p:blipFill>
        <p:spPr bwMode="auto">
          <a:xfrm>
            <a:off x="1" y="10"/>
            <a:ext cx="3654742" cy="685799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The Winged Victory of Samothrace">
            <a:extLst>
              <a:ext uri="{FF2B5EF4-FFF2-40B4-BE49-F238E27FC236}">
                <a16:creationId xmlns:a16="http://schemas.microsoft.com/office/drawing/2014/main" id="{80EE3A42-F176-4455-AEF9-78F8DE5D585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23032"/>
          <a:stretch/>
        </p:blipFill>
        <p:spPr bwMode="auto">
          <a:xfrm>
            <a:off x="2645785" y="10"/>
            <a:ext cx="3958843" cy="6857990"/>
          </a:xfrm>
          <a:custGeom>
            <a:avLst/>
            <a:gdLst>
              <a:gd name="connsiteX0" fmla="*/ 1009867 w 3958843"/>
              <a:gd name="connsiteY0" fmla="*/ 0 h 6858000"/>
              <a:gd name="connsiteX1" fmla="*/ 3958843 w 3958843"/>
              <a:gd name="connsiteY1" fmla="*/ 0 h 6858000"/>
              <a:gd name="connsiteX2" fmla="*/ 3958843 w 3958843"/>
              <a:gd name="connsiteY2" fmla="*/ 6858000 h 6858000"/>
              <a:gd name="connsiteX3" fmla="*/ 1009867 w 3958843"/>
              <a:gd name="connsiteY3" fmla="*/ 6858000 h 6858000"/>
              <a:gd name="connsiteX4" fmla="*/ 808364 w 3958843"/>
              <a:gd name="connsiteY4" fmla="*/ 0 h 6858000"/>
              <a:gd name="connsiteX5" fmla="*/ 973291 w 3958843"/>
              <a:gd name="connsiteY5" fmla="*/ 0 h 6858000"/>
              <a:gd name="connsiteX6" fmla="*/ 973291 w 3958843"/>
              <a:gd name="connsiteY6" fmla="*/ 6858000 h 6858000"/>
              <a:gd name="connsiteX7" fmla="*/ 808364 w 3958843"/>
              <a:gd name="connsiteY7" fmla="*/ 6858000 h 6858000"/>
              <a:gd name="connsiteX8" fmla="*/ 606491 w 3958843"/>
              <a:gd name="connsiteY8" fmla="*/ 0 h 6858000"/>
              <a:gd name="connsiteX9" fmla="*/ 731578 w 3958843"/>
              <a:gd name="connsiteY9" fmla="*/ 0 h 6858000"/>
              <a:gd name="connsiteX10" fmla="*/ 731578 w 3958843"/>
              <a:gd name="connsiteY10" fmla="*/ 6858000 h 6858000"/>
              <a:gd name="connsiteX11" fmla="*/ 606491 w 3958843"/>
              <a:gd name="connsiteY11" fmla="*/ 6858000 h 6858000"/>
              <a:gd name="connsiteX12" fmla="*/ 278290 w 3958843"/>
              <a:gd name="connsiteY12" fmla="*/ 0 h 6858000"/>
              <a:gd name="connsiteX13" fmla="*/ 397559 w 3958843"/>
              <a:gd name="connsiteY13" fmla="*/ 0 h 6858000"/>
              <a:gd name="connsiteX14" fmla="*/ 397559 w 3958843"/>
              <a:gd name="connsiteY14" fmla="*/ 6858000 h 6858000"/>
              <a:gd name="connsiteX15" fmla="*/ 278290 w 3958843"/>
              <a:gd name="connsiteY15" fmla="*/ 6858000 h 6858000"/>
              <a:gd name="connsiteX16" fmla="*/ 36577 w 3958843"/>
              <a:gd name="connsiteY16" fmla="*/ 0 h 6858000"/>
              <a:gd name="connsiteX17" fmla="*/ 201504 w 3958843"/>
              <a:gd name="connsiteY17" fmla="*/ 0 h 6858000"/>
              <a:gd name="connsiteX18" fmla="*/ 201504 w 3958843"/>
              <a:gd name="connsiteY18" fmla="*/ 6858000 h 6858000"/>
              <a:gd name="connsiteX19" fmla="*/ 36577 w 3958843"/>
              <a:gd name="connsiteY19" fmla="*/ 6858000 h 6858000"/>
              <a:gd name="connsiteX20" fmla="*/ 0 w 3958843"/>
              <a:gd name="connsiteY20" fmla="*/ 0 h 6858000"/>
              <a:gd name="connsiteX21" fmla="*/ 1 w 3958843"/>
              <a:gd name="connsiteY21" fmla="*/ 0 h 6858000"/>
              <a:gd name="connsiteX22" fmla="*/ 1 w 3958843"/>
              <a:gd name="connsiteY22" fmla="*/ 6858000 h 6858000"/>
              <a:gd name="connsiteX23" fmla="*/ 0 w 3958843"/>
              <a:gd name="connsiteY23"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958843" h="6858000">
                <a:moveTo>
                  <a:pt x="1009867" y="0"/>
                </a:moveTo>
                <a:lnTo>
                  <a:pt x="3958843" y="0"/>
                </a:lnTo>
                <a:lnTo>
                  <a:pt x="3958843" y="6858000"/>
                </a:lnTo>
                <a:lnTo>
                  <a:pt x="1009867" y="6858000"/>
                </a:lnTo>
                <a:close/>
                <a:moveTo>
                  <a:pt x="808364" y="0"/>
                </a:moveTo>
                <a:lnTo>
                  <a:pt x="973291" y="0"/>
                </a:lnTo>
                <a:lnTo>
                  <a:pt x="973291" y="6858000"/>
                </a:lnTo>
                <a:lnTo>
                  <a:pt x="808364" y="6858000"/>
                </a:lnTo>
                <a:close/>
                <a:moveTo>
                  <a:pt x="606491" y="0"/>
                </a:moveTo>
                <a:lnTo>
                  <a:pt x="731578" y="0"/>
                </a:lnTo>
                <a:lnTo>
                  <a:pt x="731578" y="6858000"/>
                </a:lnTo>
                <a:lnTo>
                  <a:pt x="606491" y="6858000"/>
                </a:lnTo>
                <a:close/>
                <a:moveTo>
                  <a:pt x="278290" y="0"/>
                </a:moveTo>
                <a:lnTo>
                  <a:pt x="397559" y="0"/>
                </a:lnTo>
                <a:lnTo>
                  <a:pt x="397559" y="6858000"/>
                </a:lnTo>
                <a:lnTo>
                  <a:pt x="278290" y="6858000"/>
                </a:lnTo>
                <a:close/>
                <a:moveTo>
                  <a:pt x="36577" y="0"/>
                </a:moveTo>
                <a:lnTo>
                  <a:pt x="201504" y="0"/>
                </a:lnTo>
                <a:lnTo>
                  <a:pt x="201504" y="6858000"/>
                </a:lnTo>
                <a:lnTo>
                  <a:pt x="36577" y="6858000"/>
                </a:lnTo>
                <a:close/>
                <a:moveTo>
                  <a:pt x="0" y="0"/>
                </a:moveTo>
                <a:lnTo>
                  <a:pt x="1" y="0"/>
                </a:lnTo>
                <a:lnTo>
                  <a:pt x="1"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pic>
        <p:nvPicPr>
          <p:cNvPr id="1032" name="Picture 8" descr="Laocoon and His Sons.jpg">
            <a:extLst>
              <a:ext uri="{FF2B5EF4-FFF2-40B4-BE49-F238E27FC236}">
                <a16:creationId xmlns:a16="http://schemas.microsoft.com/office/drawing/2014/main" id="{3B36EC1F-2E7C-45E0-BD31-4CE874FD32F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1699" r="16324"/>
          <a:stretch/>
        </p:blipFill>
        <p:spPr bwMode="auto">
          <a:xfrm>
            <a:off x="5593853" y="10"/>
            <a:ext cx="3960662" cy="6857990"/>
          </a:xfrm>
          <a:custGeom>
            <a:avLst/>
            <a:gdLst>
              <a:gd name="connsiteX0" fmla="*/ 1010776 w 3960662"/>
              <a:gd name="connsiteY0" fmla="*/ 0 h 6858000"/>
              <a:gd name="connsiteX1" fmla="*/ 3960662 w 3960662"/>
              <a:gd name="connsiteY1" fmla="*/ 0 h 6858000"/>
              <a:gd name="connsiteX2" fmla="*/ 3960662 w 3960662"/>
              <a:gd name="connsiteY2" fmla="*/ 6858000 h 6858000"/>
              <a:gd name="connsiteX3" fmla="*/ 1010776 w 3960662"/>
              <a:gd name="connsiteY3" fmla="*/ 6858000 h 6858000"/>
              <a:gd name="connsiteX4" fmla="*/ 809273 w 3960662"/>
              <a:gd name="connsiteY4" fmla="*/ 0 h 6858000"/>
              <a:gd name="connsiteX5" fmla="*/ 974200 w 3960662"/>
              <a:gd name="connsiteY5" fmla="*/ 0 h 6858000"/>
              <a:gd name="connsiteX6" fmla="*/ 974200 w 3960662"/>
              <a:gd name="connsiteY6" fmla="*/ 6858000 h 6858000"/>
              <a:gd name="connsiteX7" fmla="*/ 809273 w 3960662"/>
              <a:gd name="connsiteY7" fmla="*/ 6858000 h 6858000"/>
              <a:gd name="connsiteX8" fmla="*/ 607400 w 3960662"/>
              <a:gd name="connsiteY8" fmla="*/ 0 h 6858000"/>
              <a:gd name="connsiteX9" fmla="*/ 732487 w 3960662"/>
              <a:gd name="connsiteY9" fmla="*/ 0 h 6858000"/>
              <a:gd name="connsiteX10" fmla="*/ 732487 w 3960662"/>
              <a:gd name="connsiteY10" fmla="*/ 6858000 h 6858000"/>
              <a:gd name="connsiteX11" fmla="*/ 607400 w 3960662"/>
              <a:gd name="connsiteY11" fmla="*/ 6858000 h 6858000"/>
              <a:gd name="connsiteX12" fmla="*/ 279199 w 3960662"/>
              <a:gd name="connsiteY12" fmla="*/ 0 h 6858000"/>
              <a:gd name="connsiteX13" fmla="*/ 398468 w 3960662"/>
              <a:gd name="connsiteY13" fmla="*/ 0 h 6858000"/>
              <a:gd name="connsiteX14" fmla="*/ 398468 w 3960662"/>
              <a:gd name="connsiteY14" fmla="*/ 6858000 h 6858000"/>
              <a:gd name="connsiteX15" fmla="*/ 279199 w 3960662"/>
              <a:gd name="connsiteY15" fmla="*/ 6858000 h 6858000"/>
              <a:gd name="connsiteX16" fmla="*/ 37486 w 3960662"/>
              <a:gd name="connsiteY16" fmla="*/ 0 h 6858000"/>
              <a:gd name="connsiteX17" fmla="*/ 202413 w 3960662"/>
              <a:gd name="connsiteY17" fmla="*/ 0 h 6858000"/>
              <a:gd name="connsiteX18" fmla="*/ 202413 w 3960662"/>
              <a:gd name="connsiteY18" fmla="*/ 6858000 h 6858000"/>
              <a:gd name="connsiteX19" fmla="*/ 37486 w 3960662"/>
              <a:gd name="connsiteY19" fmla="*/ 6858000 h 6858000"/>
              <a:gd name="connsiteX20" fmla="*/ 0 w 3960662"/>
              <a:gd name="connsiteY20" fmla="*/ 0 h 6858000"/>
              <a:gd name="connsiteX21" fmla="*/ 910 w 3960662"/>
              <a:gd name="connsiteY21" fmla="*/ 0 h 6858000"/>
              <a:gd name="connsiteX22" fmla="*/ 910 w 3960662"/>
              <a:gd name="connsiteY22" fmla="*/ 6858000 h 6858000"/>
              <a:gd name="connsiteX23" fmla="*/ 0 w 3960662"/>
              <a:gd name="connsiteY23"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960662" h="6858000">
                <a:moveTo>
                  <a:pt x="1010776" y="0"/>
                </a:moveTo>
                <a:lnTo>
                  <a:pt x="3960662" y="0"/>
                </a:lnTo>
                <a:lnTo>
                  <a:pt x="3960662" y="6858000"/>
                </a:lnTo>
                <a:lnTo>
                  <a:pt x="1010776" y="6858000"/>
                </a:lnTo>
                <a:close/>
                <a:moveTo>
                  <a:pt x="809273" y="0"/>
                </a:moveTo>
                <a:lnTo>
                  <a:pt x="974200" y="0"/>
                </a:lnTo>
                <a:lnTo>
                  <a:pt x="974200" y="6858000"/>
                </a:lnTo>
                <a:lnTo>
                  <a:pt x="809273" y="6858000"/>
                </a:lnTo>
                <a:close/>
                <a:moveTo>
                  <a:pt x="607400" y="0"/>
                </a:moveTo>
                <a:lnTo>
                  <a:pt x="732487" y="0"/>
                </a:lnTo>
                <a:lnTo>
                  <a:pt x="732487" y="6858000"/>
                </a:lnTo>
                <a:lnTo>
                  <a:pt x="607400" y="6858000"/>
                </a:lnTo>
                <a:close/>
                <a:moveTo>
                  <a:pt x="279199" y="0"/>
                </a:moveTo>
                <a:lnTo>
                  <a:pt x="398468" y="0"/>
                </a:lnTo>
                <a:lnTo>
                  <a:pt x="398468" y="6858000"/>
                </a:lnTo>
                <a:lnTo>
                  <a:pt x="279199" y="6858000"/>
                </a:lnTo>
                <a:close/>
                <a:moveTo>
                  <a:pt x="37486" y="0"/>
                </a:moveTo>
                <a:lnTo>
                  <a:pt x="202413" y="0"/>
                </a:lnTo>
                <a:lnTo>
                  <a:pt x="202413" y="6858000"/>
                </a:lnTo>
                <a:lnTo>
                  <a:pt x="37486" y="6858000"/>
                </a:lnTo>
                <a:close/>
                <a:moveTo>
                  <a:pt x="0" y="0"/>
                </a:moveTo>
                <a:lnTo>
                  <a:pt x="910" y="0"/>
                </a:lnTo>
                <a:lnTo>
                  <a:pt x="910"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pic>
        <p:nvPicPr>
          <p:cNvPr id="1028" name="Picture 4" descr="Venus de Milo on display at the Louvre">
            <a:extLst>
              <a:ext uri="{FF2B5EF4-FFF2-40B4-BE49-F238E27FC236}">
                <a16:creationId xmlns:a16="http://schemas.microsoft.com/office/drawing/2014/main" id="{B2F53146-0803-4A2F-A3CD-41E1BFDFF87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99"/>
          <a:stretch/>
        </p:blipFill>
        <p:spPr bwMode="auto">
          <a:xfrm>
            <a:off x="8543739" y="10"/>
            <a:ext cx="3648261" cy="6857990"/>
          </a:xfrm>
          <a:custGeom>
            <a:avLst/>
            <a:gdLst>
              <a:gd name="connsiteX0" fmla="*/ 1010776 w 3648261"/>
              <a:gd name="connsiteY0" fmla="*/ 0 h 6858000"/>
              <a:gd name="connsiteX1" fmla="*/ 3648261 w 3648261"/>
              <a:gd name="connsiteY1" fmla="*/ 0 h 6858000"/>
              <a:gd name="connsiteX2" fmla="*/ 3648261 w 3648261"/>
              <a:gd name="connsiteY2" fmla="*/ 6858000 h 6858000"/>
              <a:gd name="connsiteX3" fmla="*/ 1010776 w 3648261"/>
              <a:gd name="connsiteY3" fmla="*/ 6858000 h 6858000"/>
              <a:gd name="connsiteX4" fmla="*/ 809273 w 3648261"/>
              <a:gd name="connsiteY4" fmla="*/ 0 h 6858000"/>
              <a:gd name="connsiteX5" fmla="*/ 974200 w 3648261"/>
              <a:gd name="connsiteY5" fmla="*/ 0 h 6858000"/>
              <a:gd name="connsiteX6" fmla="*/ 974200 w 3648261"/>
              <a:gd name="connsiteY6" fmla="*/ 6858000 h 6858000"/>
              <a:gd name="connsiteX7" fmla="*/ 809273 w 3648261"/>
              <a:gd name="connsiteY7" fmla="*/ 6858000 h 6858000"/>
              <a:gd name="connsiteX8" fmla="*/ 607400 w 3648261"/>
              <a:gd name="connsiteY8" fmla="*/ 0 h 6858000"/>
              <a:gd name="connsiteX9" fmla="*/ 732487 w 3648261"/>
              <a:gd name="connsiteY9" fmla="*/ 0 h 6858000"/>
              <a:gd name="connsiteX10" fmla="*/ 732487 w 3648261"/>
              <a:gd name="connsiteY10" fmla="*/ 6858000 h 6858000"/>
              <a:gd name="connsiteX11" fmla="*/ 607400 w 3648261"/>
              <a:gd name="connsiteY11" fmla="*/ 6858000 h 6858000"/>
              <a:gd name="connsiteX12" fmla="*/ 279199 w 3648261"/>
              <a:gd name="connsiteY12" fmla="*/ 0 h 6858000"/>
              <a:gd name="connsiteX13" fmla="*/ 398468 w 3648261"/>
              <a:gd name="connsiteY13" fmla="*/ 0 h 6858000"/>
              <a:gd name="connsiteX14" fmla="*/ 398468 w 3648261"/>
              <a:gd name="connsiteY14" fmla="*/ 6858000 h 6858000"/>
              <a:gd name="connsiteX15" fmla="*/ 279199 w 3648261"/>
              <a:gd name="connsiteY15" fmla="*/ 6858000 h 6858000"/>
              <a:gd name="connsiteX16" fmla="*/ 37486 w 3648261"/>
              <a:gd name="connsiteY16" fmla="*/ 0 h 6858000"/>
              <a:gd name="connsiteX17" fmla="*/ 202413 w 3648261"/>
              <a:gd name="connsiteY17" fmla="*/ 0 h 6858000"/>
              <a:gd name="connsiteX18" fmla="*/ 202413 w 3648261"/>
              <a:gd name="connsiteY18" fmla="*/ 6858000 h 6858000"/>
              <a:gd name="connsiteX19" fmla="*/ 37486 w 3648261"/>
              <a:gd name="connsiteY19" fmla="*/ 6858000 h 6858000"/>
              <a:gd name="connsiteX20" fmla="*/ 0 w 3648261"/>
              <a:gd name="connsiteY20" fmla="*/ 0 h 6858000"/>
              <a:gd name="connsiteX21" fmla="*/ 910 w 3648261"/>
              <a:gd name="connsiteY21" fmla="*/ 0 h 6858000"/>
              <a:gd name="connsiteX22" fmla="*/ 910 w 3648261"/>
              <a:gd name="connsiteY22" fmla="*/ 6858000 h 6858000"/>
              <a:gd name="connsiteX23" fmla="*/ 0 w 3648261"/>
              <a:gd name="connsiteY23"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48261" h="6858000">
                <a:moveTo>
                  <a:pt x="1010776" y="0"/>
                </a:moveTo>
                <a:lnTo>
                  <a:pt x="3648261" y="0"/>
                </a:lnTo>
                <a:lnTo>
                  <a:pt x="3648261" y="6858000"/>
                </a:lnTo>
                <a:lnTo>
                  <a:pt x="1010776" y="6858000"/>
                </a:lnTo>
                <a:close/>
                <a:moveTo>
                  <a:pt x="809273" y="0"/>
                </a:moveTo>
                <a:lnTo>
                  <a:pt x="974200" y="0"/>
                </a:lnTo>
                <a:lnTo>
                  <a:pt x="974200" y="6858000"/>
                </a:lnTo>
                <a:lnTo>
                  <a:pt x="809273" y="6858000"/>
                </a:lnTo>
                <a:close/>
                <a:moveTo>
                  <a:pt x="607400" y="0"/>
                </a:moveTo>
                <a:lnTo>
                  <a:pt x="732487" y="0"/>
                </a:lnTo>
                <a:lnTo>
                  <a:pt x="732487" y="6858000"/>
                </a:lnTo>
                <a:lnTo>
                  <a:pt x="607400" y="6858000"/>
                </a:lnTo>
                <a:close/>
                <a:moveTo>
                  <a:pt x="279199" y="0"/>
                </a:moveTo>
                <a:lnTo>
                  <a:pt x="398468" y="0"/>
                </a:lnTo>
                <a:lnTo>
                  <a:pt x="398468" y="6858000"/>
                </a:lnTo>
                <a:lnTo>
                  <a:pt x="279199" y="6858000"/>
                </a:lnTo>
                <a:close/>
                <a:moveTo>
                  <a:pt x="37486" y="0"/>
                </a:moveTo>
                <a:lnTo>
                  <a:pt x="202413" y="0"/>
                </a:lnTo>
                <a:lnTo>
                  <a:pt x="202413" y="6858000"/>
                </a:lnTo>
                <a:lnTo>
                  <a:pt x="37486" y="6858000"/>
                </a:lnTo>
                <a:close/>
                <a:moveTo>
                  <a:pt x="0" y="0"/>
                </a:moveTo>
                <a:lnTo>
                  <a:pt x="910" y="0"/>
                </a:lnTo>
                <a:lnTo>
                  <a:pt x="910"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1576ED23-6CB5-4B28-B363-56517DBBF880}"/>
              </a:ext>
            </a:extLst>
          </p:cNvPr>
          <p:cNvSpPr>
            <a:spLocks noGrp="1"/>
          </p:cNvSpPr>
          <p:nvPr>
            <p:ph type="title"/>
          </p:nvPr>
        </p:nvSpPr>
        <p:spPr>
          <a:xfrm>
            <a:off x="1448982" y="4573888"/>
            <a:ext cx="9288768" cy="744349"/>
          </a:xfrm>
        </p:spPr>
        <p:txBody>
          <a:bodyPr vert="horz" lIns="91440" tIns="45720" rIns="91440" bIns="0" rtlCol="0" anchor="b">
            <a:normAutofit/>
          </a:bodyPr>
          <a:lstStyle/>
          <a:p>
            <a:pPr algn="ctr"/>
            <a:r>
              <a:rPr lang="en-US" sz="4400">
                <a:solidFill>
                  <a:srgbClr val="FFFFFE"/>
                </a:solidFill>
              </a:rPr>
              <a:t>ANCIENT SCULPTURE</a:t>
            </a:r>
          </a:p>
        </p:txBody>
      </p:sp>
      <p:sp>
        <p:nvSpPr>
          <p:cNvPr id="3" name="Content Placeholder 2">
            <a:extLst>
              <a:ext uri="{FF2B5EF4-FFF2-40B4-BE49-F238E27FC236}">
                <a16:creationId xmlns:a16="http://schemas.microsoft.com/office/drawing/2014/main" id="{686FC2E8-D3CA-4E0B-A37A-41F695BCF020}"/>
              </a:ext>
            </a:extLst>
          </p:cNvPr>
          <p:cNvSpPr>
            <a:spLocks noGrp="1"/>
          </p:cNvSpPr>
          <p:nvPr>
            <p:ph idx="1"/>
          </p:nvPr>
        </p:nvSpPr>
        <p:spPr>
          <a:xfrm>
            <a:off x="1448865" y="5507200"/>
            <a:ext cx="9289182" cy="468261"/>
          </a:xfrm>
        </p:spPr>
        <p:txBody>
          <a:bodyPr vert="horz" lIns="91440" tIns="91440" rIns="91440" bIns="91440" rtlCol="0">
            <a:normAutofit/>
          </a:bodyPr>
          <a:lstStyle/>
          <a:p>
            <a:pPr marL="0" indent="0" algn="ctr">
              <a:buNone/>
            </a:pPr>
            <a:r>
              <a:rPr lang="en-US" sz="1600" b="1" cap="all" dirty="0">
                <a:solidFill>
                  <a:srgbClr val="FFFFFE"/>
                </a:solidFill>
              </a:rPr>
              <a:t>PRAXITELES </a:t>
            </a:r>
            <a:r>
              <a:rPr lang="en-US" sz="1600" cap="all" dirty="0">
                <a:solidFill>
                  <a:srgbClr val="FFFFFE"/>
                </a:solidFill>
              </a:rPr>
              <a:t>IS THE ONLY NOTABLE NAME</a:t>
            </a:r>
          </a:p>
        </p:txBody>
      </p:sp>
    </p:spTree>
    <p:extLst>
      <p:ext uri="{BB962C8B-B14F-4D97-AF65-F5344CB8AC3E}">
        <p14:creationId xmlns:p14="http://schemas.microsoft.com/office/powerpoint/2010/main" val="9787948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375C8D-88AD-49E1-9093-EB0E11B50478}"/>
              </a:ext>
            </a:extLst>
          </p:cNvPr>
          <p:cNvSpPr>
            <a:spLocks noGrp="1"/>
          </p:cNvSpPr>
          <p:nvPr>
            <p:ph type="title"/>
          </p:nvPr>
        </p:nvSpPr>
        <p:spPr/>
        <p:txBody>
          <a:bodyPr/>
          <a:lstStyle/>
          <a:p>
            <a:r>
              <a:rPr lang="en-US" dirty="0"/>
              <a:t>MUSEUMS</a:t>
            </a:r>
          </a:p>
        </p:txBody>
      </p:sp>
      <p:sp>
        <p:nvSpPr>
          <p:cNvPr id="3" name="Content Placeholder 2">
            <a:extLst>
              <a:ext uri="{FF2B5EF4-FFF2-40B4-BE49-F238E27FC236}">
                <a16:creationId xmlns:a16="http://schemas.microsoft.com/office/drawing/2014/main" id="{2FE16205-9BC4-406D-B010-3909285BEA89}"/>
              </a:ext>
            </a:extLst>
          </p:cNvPr>
          <p:cNvSpPr>
            <a:spLocks noGrp="1"/>
          </p:cNvSpPr>
          <p:nvPr>
            <p:ph idx="1"/>
          </p:nvPr>
        </p:nvSpPr>
        <p:spPr>
          <a:xfrm>
            <a:off x="1451579" y="2015732"/>
            <a:ext cx="4492021" cy="4037749"/>
          </a:xfrm>
        </p:spPr>
        <p:txBody>
          <a:bodyPr>
            <a:normAutofit fontScale="85000" lnSpcReduction="10000"/>
          </a:bodyPr>
          <a:lstStyle/>
          <a:p>
            <a:r>
              <a:rPr lang="en-US" dirty="0"/>
              <a:t>FLORENCE-UFFIZI, GALLERIA DELL’ACADEMIA</a:t>
            </a:r>
          </a:p>
          <a:p>
            <a:r>
              <a:rPr lang="en-US" dirty="0"/>
              <a:t>VENICE-GALLERIE DELL’ACADEMIA</a:t>
            </a:r>
          </a:p>
          <a:p>
            <a:r>
              <a:rPr lang="en-US" dirty="0"/>
              <a:t>LONDON –TATE, NATIONAL GALLERY</a:t>
            </a:r>
          </a:p>
          <a:p>
            <a:r>
              <a:rPr lang="en-US" dirty="0"/>
              <a:t>NEW YORK –MOMA,THE MET,  THE FRICK COLLECTION</a:t>
            </a:r>
          </a:p>
          <a:p>
            <a:r>
              <a:rPr lang="en-US" dirty="0"/>
              <a:t>PARIS –LOUVRE, MUSEE D’ORSAY</a:t>
            </a:r>
          </a:p>
          <a:p>
            <a:r>
              <a:rPr lang="en-US" dirty="0"/>
              <a:t>MADRID –REINA SOFIA, PRADO</a:t>
            </a:r>
          </a:p>
          <a:p>
            <a:endParaRPr lang="en-US" dirty="0"/>
          </a:p>
        </p:txBody>
      </p:sp>
      <p:sp>
        <p:nvSpPr>
          <p:cNvPr id="7" name="Content Placeholder 2">
            <a:extLst>
              <a:ext uri="{FF2B5EF4-FFF2-40B4-BE49-F238E27FC236}">
                <a16:creationId xmlns:a16="http://schemas.microsoft.com/office/drawing/2014/main" id="{C6E12BCF-B890-4958-9DF0-D6B4E3EEB437}"/>
              </a:ext>
            </a:extLst>
          </p:cNvPr>
          <p:cNvSpPr txBox="1">
            <a:spLocks/>
          </p:cNvSpPr>
          <p:nvPr/>
        </p:nvSpPr>
        <p:spPr>
          <a:xfrm>
            <a:off x="6462491" y="2038072"/>
            <a:ext cx="5150389" cy="4037749"/>
          </a:xfrm>
          <a:prstGeom prst="rect">
            <a:avLst/>
          </a:prstGeom>
        </p:spPr>
        <p:txBody>
          <a:bodyPr vert="horz" lIns="91440" tIns="45720" rIns="91440" bIns="45720" rtlCol="0" anchor="t">
            <a:normAutofit/>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r>
              <a:rPr lang="en-US"/>
              <a:t>ST. PETERSBURG-STATE HERMITAGE</a:t>
            </a:r>
          </a:p>
          <a:p>
            <a:r>
              <a:rPr lang="en-US"/>
              <a:t>AMSTERDAM-RIJKSMUSEUM, VAN GOGH MUSEUM</a:t>
            </a:r>
          </a:p>
          <a:p>
            <a:r>
              <a:rPr lang="en-US"/>
              <a:t>LOS ANGELES-THE GETTY</a:t>
            </a:r>
          </a:p>
          <a:p>
            <a:r>
              <a:rPr lang="en-US"/>
              <a:t>CHICAGO-ART INSTITUTE</a:t>
            </a:r>
          </a:p>
          <a:p>
            <a:r>
              <a:rPr lang="en-US"/>
              <a:t>BILBAO-GUGGENHEIM</a:t>
            </a:r>
            <a:endParaRPr lang="en-US" dirty="0"/>
          </a:p>
        </p:txBody>
      </p:sp>
    </p:spTree>
    <p:extLst>
      <p:ext uri="{BB962C8B-B14F-4D97-AF65-F5344CB8AC3E}">
        <p14:creationId xmlns:p14="http://schemas.microsoft.com/office/powerpoint/2010/main" val="3904128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879378-AA16-4653-8A70-151B04C91AF7}"/>
              </a:ext>
            </a:extLst>
          </p:cNvPr>
          <p:cNvSpPr>
            <a:spLocks noGrp="1"/>
          </p:cNvSpPr>
          <p:nvPr>
            <p:ph type="title"/>
          </p:nvPr>
        </p:nvSpPr>
        <p:spPr>
          <a:xfrm>
            <a:off x="249010" y="5667349"/>
            <a:ext cx="5279490" cy="960087"/>
          </a:xfrm>
        </p:spPr>
        <p:txBody>
          <a:bodyPr vert="horz" lIns="91440" tIns="45720" rIns="91440" bIns="45720" rtlCol="0" anchor="t">
            <a:normAutofit fontScale="90000"/>
          </a:bodyPr>
          <a:lstStyle/>
          <a:p>
            <a:r>
              <a:rPr lang="en-US" dirty="0">
                <a:solidFill>
                  <a:srgbClr val="FFFFFE"/>
                </a:solidFill>
              </a:rPr>
              <a:t>THE SCHOOL OF ATHENS</a:t>
            </a:r>
            <a:br>
              <a:rPr lang="en-US" dirty="0">
                <a:solidFill>
                  <a:srgbClr val="FFFFFE"/>
                </a:solidFill>
              </a:rPr>
            </a:br>
            <a:r>
              <a:rPr lang="en-US" dirty="0">
                <a:solidFill>
                  <a:srgbClr val="FFFFFE"/>
                </a:solidFill>
              </a:rPr>
              <a:t>BY RAPHAEL</a:t>
            </a:r>
          </a:p>
        </p:txBody>
      </p:sp>
      <p:pic>
        <p:nvPicPr>
          <p:cNvPr id="5" name="Content Placeholder 4" descr="A large old building with many windows&#10;&#10;Description automatically generated">
            <a:extLst>
              <a:ext uri="{FF2B5EF4-FFF2-40B4-BE49-F238E27FC236}">
                <a16:creationId xmlns:a16="http://schemas.microsoft.com/office/drawing/2014/main" id="{C3E4E522-B364-4F46-B7AD-D2F3F28D2ECF}"/>
              </a:ext>
            </a:extLst>
          </p:cNvPr>
          <p:cNvPicPr>
            <a:picLocks noGrp="1" noChangeAspect="1"/>
          </p:cNvPicPr>
          <p:nvPr>
            <p:ph idx="1"/>
          </p:nvPr>
        </p:nvPicPr>
        <p:blipFill rotWithShape="1">
          <a:blip r:embed="rId3"/>
          <a:srcRect t="16316" r="-1" b="11101"/>
          <a:stretch/>
        </p:blipFill>
        <p:spPr>
          <a:xfrm>
            <a:off x="325" y="-96536"/>
            <a:ext cx="12191675" cy="6857990"/>
          </a:xfrm>
          <a:prstGeom prst="rect">
            <a:avLst/>
          </a:prstGeom>
        </p:spPr>
      </p:pic>
      <p:sp>
        <p:nvSpPr>
          <p:cNvPr id="21" name="TextBox 20">
            <a:extLst>
              <a:ext uri="{FF2B5EF4-FFF2-40B4-BE49-F238E27FC236}">
                <a16:creationId xmlns:a16="http://schemas.microsoft.com/office/drawing/2014/main" id="{9933FAE0-C587-4BD0-9507-BCC6FFE4A69B}"/>
              </a:ext>
            </a:extLst>
          </p:cNvPr>
          <p:cNvSpPr txBox="1"/>
          <p:nvPr/>
        </p:nvSpPr>
        <p:spPr>
          <a:xfrm>
            <a:off x="5930685" y="4144603"/>
            <a:ext cx="1141483" cy="276999"/>
          </a:xfrm>
          <a:prstGeom prst="rect">
            <a:avLst/>
          </a:prstGeom>
          <a:noFill/>
        </p:spPr>
        <p:txBody>
          <a:bodyPr wrap="square" lIns="0" tIns="0" rIns="0" bIns="0" rtlCol="0">
            <a:spAutoFit/>
          </a:bodyPr>
          <a:lstStyle/>
          <a:p>
            <a:r>
              <a:rPr lang="en-US" dirty="0"/>
              <a:t>5</a:t>
            </a:r>
          </a:p>
        </p:txBody>
      </p:sp>
      <p:sp>
        <p:nvSpPr>
          <p:cNvPr id="22" name="TextBox 21">
            <a:extLst>
              <a:ext uri="{FF2B5EF4-FFF2-40B4-BE49-F238E27FC236}">
                <a16:creationId xmlns:a16="http://schemas.microsoft.com/office/drawing/2014/main" id="{7463F7B8-D604-4D60-B7C0-E4BB57EED932}"/>
              </a:ext>
            </a:extLst>
          </p:cNvPr>
          <p:cNvSpPr txBox="1"/>
          <p:nvPr/>
        </p:nvSpPr>
        <p:spPr>
          <a:xfrm>
            <a:off x="9939137" y="5636441"/>
            <a:ext cx="1141483" cy="276999"/>
          </a:xfrm>
          <a:prstGeom prst="rect">
            <a:avLst/>
          </a:prstGeom>
          <a:noFill/>
        </p:spPr>
        <p:txBody>
          <a:bodyPr wrap="square" lIns="0" tIns="0" rIns="0" bIns="0" rtlCol="0">
            <a:spAutoFit/>
          </a:bodyPr>
          <a:lstStyle/>
          <a:p>
            <a:r>
              <a:rPr lang="en-US" dirty="0"/>
              <a:t>4</a:t>
            </a:r>
          </a:p>
        </p:txBody>
      </p:sp>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0CBB6B77-8B06-4DC7-8BBF-A2D1BC4CA7A4}"/>
                  </a:ext>
                </a:extLst>
              </p:cNvPr>
              <p:cNvSpPr txBox="1"/>
              <p:nvPr/>
            </p:nvSpPr>
            <p:spPr>
              <a:xfrm>
                <a:off x="10849425" y="3365906"/>
                <a:ext cx="1141483"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3</m:t>
                      </m:r>
                    </m:oMath>
                  </m:oMathPara>
                </a14:m>
                <a:endParaRPr lang="en-US" dirty="0"/>
              </a:p>
            </p:txBody>
          </p:sp>
        </mc:Choice>
        <mc:Fallback xmlns="">
          <p:sp>
            <p:nvSpPr>
              <p:cNvPr id="23" name="TextBox 22">
                <a:extLst>
                  <a:ext uri="{FF2B5EF4-FFF2-40B4-BE49-F238E27FC236}">
                    <a16:creationId xmlns:a16="http://schemas.microsoft.com/office/drawing/2014/main" id="{0CBB6B77-8B06-4DC7-8BBF-A2D1BC4CA7A4}"/>
                  </a:ext>
                </a:extLst>
              </p:cNvPr>
              <p:cNvSpPr txBox="1">
                <a:spLocks noRot="1" noChangeAspect="1" noMove="1" noResize="1" noEditPoints="1" noAdjustHandles="1" noChangeArrowheads="1" noChangeShapeType="1" noTextEdit="1"/>
              </p:cNvSpPr>
              <p:nvPr/>
            </p:nvSpPr>
            <p:spPr>
              <a:xfrm>
                <a:off x="10849425" y="3365906"/>
                <a:ext cx="1141483" cy="276999"/>
              </a:xfrm>
              <a:prstGeom prst="rect">
                <a:avLst/>
              </a:prstGeom>
              <a:blipFill>
                <a:blip r:embed="rId4"/>
                <a:stretch>
                  <a:fillRect b="-869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57C20859-DE8B-4A6A-9AF2-DFE54CBD31DE}"/>
                  </a:ext>
                </a:extLst>
              </p:cNvPr>
              <p:cNvSpPr txBox="1"/>
              <p:nvPr/>
            </p:nvSpPr>
            <p:spPr>
              <a:xfrm>
                <a:off x="5930685" y="2186879"/>
                <a:ext cx="1141483"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2</m:t>
                      </m:r>
                    </m:oMath>
                  </m:oMathPara>
                </a14:m>
                <a:endParaRPr lang="en-US" dirty="0"/>
              </a:p>
            </p:txBody>
          </p:sp>
        </mc:Choice>
        <mc:Fallback xmlns="">
          <p:sp>
            <p:nvSpPr>
              <p:cNvPr id="24" name="TextBox 23">
                <a:extLst>
                  <a:ext uri="{FF2B5EF4-FFF2-40B4-BE49-F238E27FC236}">
                    <a16:creationId xmlns:a16="http://schemas.microsoft.com/office/drawing/2014/main" id="{57C20859-DE8B-4A6A-9AF2-DFE54CBD31DE}"/>
                  </a:ext>
                </a:extLst>
              </p:cNvPr>
              <p:cNvSpPr txBox="1">
                <a:spLocks noRot="1" noChangeAspect="1" noMove="1" noResize="1" noEditPoints="1" noAdjustHandles="1" noChangeArrowheads="1" noChangeShapeType="1" noTextEdit="1"/>
              </p:cNvSpPr>
              <p:nvPr/>
            </p:nvSpPr>
            <p:spPr>
              <a:xfrm>
                <a:off x="5930685" y="2186879"/>
                <a:ext cx="1141483" cy="276999"/>
              </a:xfrm>
              <a:prstGeom prst="rect">
                <a:avLst/>
              </a:prstGeom>
              <a:blipFill>
                <a:blip r:embed="rId5"/>
                <a:stretch>
                  <a:fillRect b="-888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16F16C5B-7592-4189-ABD6-9F84E1294970}"/>
                  </a:ext>
                </a:extLst>
              </p:cNvPr>
              <p:cNvSpPr txBox="1"/>
              <p:nvPr/>
            </p:nvSpPr>
            <p:spPr>
              <a:xfrm>
                <a:off x="5525258" y="2144404"/>
                <a:ext cx="1141483"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mtClean="0">
                          <a:latin typeface="Cambria Math" panose="02040503050406030204" pitchFamily="18" charset="0"/>
                        </a:rPr>
                        <m:t>1</m:t>
                      </m:r>
                    </m:oMath>
                  </m:oMathPara>
                </a14:m>
                <a:endParaRPr lang="en-US" dirty="0"/>
              </a:p>
            </p:txBody>
          </p:sp>
        </mc:Choice>
        <mc:Fallback xmlns="">
          <p:sp>
            <p:nvSpPr>
              <p:cNvPr id="25" name="TextBox 24">
                <a:extLst>
                  <a:ext uri="{FF2B5EF4-FFF2-40B4-BE49-F238E27FC236}">
                    <a16:creationId xmlns:a16="http://schemas.microsoft.com/office/drawing/2014/main" id="{16F16C5B-7592-4189-ABD6-9F84E1294970}"/>
                  </a:ext>
                </a:extLst>
              </p:cNvPr>
              <p:cNvSpPr txBox="1">
                <a:spLocks noRot="1" noChangeAspect="1" noMove="1" noResize="1" noEditPoints="1" noAdjustHandles="1" noChangeArrowheads="1" noChangeShapeType="1" noTextEdit="1"/>
              </p:cNvSpPr>
              <p:nvPr/>
            </p:nvSpPr>
            <p:spPr>
              <a:xfrm>
                <a:off x="5525258" y="2144404"/>
                <a:ext cx="1141483" cy="276999"/>
              </a:xfrm>
              <a:prstGeom prst="rect">
                <a:avLst/>
              </a:prstGeom>
              <a:blipFill>
                <a:blip r:embed="rId6"/>
                <a:stretch>
                  <a:fillRect b="-888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B368CA51-9460-46BD-8BBD-8F0F39C340DD}"/>
                  </a:ext>
                </a:extLst>
              </p:cNvPr>
              <p:cNvSpPr txBox="1"/>
              <p:nvPr/>
            </p:nvSpPr>
            <p:spPr>
              <a:xfrm>
                <a:off x="6666741" y="4964659"/>
                <a:ext cx="1141483"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6</m:t>
                      </m:r>
                    </m:oMath>
                  </m:oMathPara>
                </a14:m>
                <a:endParaRPr lang="en-US" dirty="0"/>
              </a:p>
            </p:txBody>
          </p:sp>
        </mc:Choice>
        <mc:Fallback xmlns="">
          <p:sp>
            <p:nvSpPr>
              <p:cNvPr id="26" name="TextBox 25">
                <a:extLst>
                  <a:ext uri="{FF2B5EF4-FFF2-40B4-BE49-F238E27FC236}">
                    <a16:creationId xmlns:a16="http://schemas.microsoft.com/office/drawing/2014/main" id="{B368CA51-9460-46BD-8BBD-8F0F39C340DD}"/>
                  </a:ext>
                </a:extLst>
              </p:cNvPr>
              <p:cNvSpPr txBox="1">
                <a:spLocks noRot="1" noChangeAspect="1" noMove="1" noResize="1" noEditPoints="1" noAdjustHandles="1" noChangeArrowheads="1" noChangeShapeType="1" noTextEdit="1"/>
              </p:cNvSpPr>
              <p:nvPr/>
            </p:nvSpPr>
            <p:spPr>
              <a:xfrm>
                <a:off x="6666741" y="4964659"/>
                <a:ext cx="1141483" cy="276999"/>
              </a:xfrm>
              <a:prstGeom prst="rect">
                <a:avLst/>
              </a:prstGeom>
              <a:blipFill>
                <a:blip r:embed="rId7"/>
                <a:stretch>
                  <a:fillRect b="-869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D03C35A1-8B9A-438D-9717-478FBACFD9D4}"/>
                  </a:ext>
                </a:extLst>
              </p:cNvPr>
              <p:cNvSpPr txBox="1"/>
              <p:nvPr/>
            </p:nvSpPr>
            <p:spPr>
              <a:xfrm>
                <a:off x="8991877" y="656768"/>
                <a:ext cx="1141483"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8</m:t>
                      </m:r>
                    </m:oMath>
                  </m:oMathPara>
                </a14:m>
                <a:endParaRPr lang="en-US" dirty="0"/>
              </a:p>
            </p:txBody>
          </p:sp>
        </mc:Choice>
        <mc:Fallback xmlns="">
          <p:sp>
            <p:nvSpPr>
              <p:cNvPr id="27" name="TextBox 26">
                <a:extLst>
                  <a:ext uri="{FF2B5EF4-FFF2-40B4-BE49-F238E27FC236}">
                    <a16:creationId xmlns:a16="http://schemas.microsoft.com/office/drawing/2014/main" id="{D03C35A1-8B9A-438D-9717-478FBACFD9D4}"/>
                  </a:ext>
                </a:extLst>
              </p:cNvPr>
              <p:cNvSpPr txBox="1">
                <a:spLocks noRot="1" noChangeAspect="1" noMove="1" noResize="1" noEditPoints="1" noAdjustHandles="1" noChangeArrowheads="1" noChangeShapeType="1" noTextEdit="1"/>
              </p:cNvSpPr>
              <p:nvPr/>
            </p:nvSpPr>
            <p:spPr>
              <a:xfrm>
                <a:off x="8991877" y="656768"/>
                <a:ext cx="1141483" cy="276999"/>
              </a:xfrm>
              <a:prstGeom prst="rect">
                <a:avLst/>
              </a:prstGeom>
              <a:blipFill>
                <a:blip r:embed="rId9"/>
                <a:stretch>
                  <a:fillRect b="-888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2D12EF60-8BD7-4536-8936-1EE496D6083C}"/>
                  </a:ext>
                </a:extLst>
              </p:cNvPr>
              <p:cNvSpPr txBox="1"/>
              <p:nvPr/>
            </p:nvSpPr>
            <p:spPr>
              <a:xfrm>
                <a:off x="2201119" y="528865"/>
                <a:ext cx="1141483"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7</m:t>
                      </m:r>
                    </m:oMath>
                  </m:oMathPara>
                </a14:m>
                <a:endParaRPr lang="en-US" dirty="0"/>
              </a:p>
            </p:txBody>
          </p:sp>
        </mc:Choice>
        <mc:Fallback xmlns="">
          <p:sp>
            <p:nvSpPr>
              <p:cNvPr id="28" name="TextBox 27">
                <a:extLst>
                  <a:ext uri="{FF2B5EF4-FFF2-40B4-BE49-F238E27FC236}">
                    <a16:creationId xmlns:a16="http://schemas.microsoft.com/office/drawing/2014/main" id="{2D12EF60-8BD7-4536-8936-1EE496D6083C}"/>
                  </a:ext>
                </a:extLst>
              </p:cNvPr>
              <p:cNvSpPr txBox="1">
                <a:spLocks noRot="1" noChangeAspect="1" noMove="1" noResize="1" noEditPoints="1" noAdjustHandles="1" noChangeArrowheads="1" noChangeShapeType="1" noTextEdit="1"/>
              </p:cNvSpPr>
              <p:nvPr/>
            </p:nvSpPr>
            <p:spPr>
              <a:xfrm>
                <a:off x="2201119" y="528865"/>
                <a:ext cx="1141483" cy="276999"/>
              </a:xfrm>
              <a:prstGeom prst="rect">
                <a:avLst/>
              </a:prstGeom>
              <a:blipFill>
                <a:blip r:embed="rId10"/>
                <a:stretch>
                  <a:fillRect b="-8889"/>
                </a:stretch>
              </a:blipFill>
            </p:spPr>
            <p:txBody>
              <a:bodyPr/>
              <a:lstStyle/>
              <a:p>
                <a:r>
                  <a:rPr lang="en-US">
                    <a:noFill/>
                  </a:rPr>
                  <a:t> </a:t>
                </a:r>
              </a:p>
            </p:txBody>
          </p:sp>
        </mc:Fallback>
      </mc:AlternateContent>
    </p:spTree>
    <p:extLst>
      <p:ext uri="{BB962C8B-B14F-4D97-AF65-F5344CB8AC3E}">
        <p14:creationId xmlns:p14="http://schemas.microsoft.com/office/powerpoint/2010/main" val="5326152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8DBF9B-7FE0-41FF-902A-810D4C276808}"/>
              </a:ext>
            </a:extLst>
          </p:cNvPr>
          <p:cNvSpPr>
            <a:spLocks noGrp="1"/>
          </p:cNvSpPr>
          <p:nvPr>
            <p:ph type="title"/>
          </p:nvPr>
        </p:nvSpPr>
        <p:spPr>
          <a:xfrm>
            <a:off x="2802168" y="383286"/>
            <a:ext cx="7416077" cy="1470469"/>
          </a:xfrm>
        </p:spPr>
        <p:txBody>
          <a:bodyPr vert="horz" lIns="91440" tIns="45720" rIns="91440" bIns="0" rtlCol="0">
            <a:normAutofit/>
          </a:bodyPr>
          <a:lstStyle/>
          <a:p>
            <a:r>
              <a:rPr lang="en-US" sz="4000" dirty="0"/>
              <a:t>Northern renaissance- low countries 1450-1600</a:t>
            </a:r>
          </a:p>
        </p:txBody>
      </p:sp>
      <p:sp>
        <p:nvSpPr>
          <p:cNvPr id="2055" name="Content Placeholder 2054">
            <a:extLst>
              <a:ext uri="{FF2B5EF4-FFF2-40B4-BE49-F238E27FC236}">
                <a16:creationId xmlns:a16="http://schemas.microsoft.com/office/drawing/2014/main" id="{7DB25026-38AD-4BF8-9CB7-B9CAB4D4C3A8}"/>
              </a:ext>
            </a:extLst>
          </p:cNvPr>
          <p:cNvSpPr>
            <a:spLocks noGrp="1"/>
          </p:cNvSpPr>
          <p:nvPr>
            <p:ph idx="1"/>
          </p:nvPr>
        </p:nvSpPr>
        <p:spPr>
          <a:xfrm>
            <a:off x="7218029" y="2015732"/>
            <a:ext cx="3520368" cy="3450613"/>
          </a:xfrm>
        </p:spPr>
        <p:txBody>
          <a:bodyPr>
            <a:normAutofit/>
          </a:bodyPr>
          <a:lstStyle/>
          <a:p>
            <a:r>
              <a:rPr lang="en-US" sz="1900" dirty="0"/>
              <a:t>JAN VAN EYCK(FLEMISH)</a:t>
            </a:r>
          </a:p>
          <a:p>
            <a:r>
              <a:rPr lang="en-US" sz="1900" dirty="0"/>
              <a:t>HIERONYMOUS BOSCH</a:t>
            </a:r>
          </a:p>
          <a:p>
            <a:r>
              <a:rPr lang="en-US" sz="1900" dirty="0"/>
              <a:t>BRUEGHEL THE ELDER</a:t>
            </a:r>
          </a:p>
          <a:p>
            <a:r>
              <a:rPr lang="en-US" sz="1900" dirty="0"/>
              <a:t>ROBERT CAMPIN, ROGIER VAN DER WEYDEN, GIAMBOLOGNA(YEAH, HE WAS FLEMISH; HE ONLY PRETENDED TO BE ITALIAN)</a:t>
            </a:r>
          </a:p>
        </p:txBody>
      </p:sp>
      <p:pic>
        <p:nvPicPr>
          <p:cNvPr id="10" name="Picture 10" descr="Image result for GIAMBOLOGNA ABDUCTION OF THE SABINE WOMEN">
            <a:extLst>
              <a:ext uri="{FF2B5EF4-FFF2-40B4-BE49-F238E27FC236}">
                <a16:creationId xmlns:a16="http://schemas.microsoft.com/office/drawing/2014/main" id="{9FE271A8-DFB9-4FD3-AF6E-65C0107E2C4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955" r="18211" b="2"/>
          <a:stretch/>
        </p:blipFill>
        <p:spPr bwMode="auto">
          <a:xfrm>
            <a:off x="1701272" y="3629499"/>
            <a:ext cx="2328670" cy="2220016"/>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Image result for PEASANT WEDDING">
            <a:extLst>
              <a:ext uri="{FF2B5EF4-FFF2-40B4-BE49-F238E27FC236}">
                <a16:creationId xmlns:a16="http://schemas.microsoft.com/office/drawing/2014/main" id="{C83F86C7-AF30-4550-A23C-3C158507D3B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4829" r="4" b="3801"/>
          <a:stretch/>
        </p:blipFill>
        <p:spPr bwMode="auto">
          <a:xfrm>
            <a:off x="4181538" y="4373230"/>
            <a:ext cx="2332303" cy="147046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Image result for weyden descent from the cross">
            <a:extLst>
              <a:ext uri="{FF2B5EF4-FFF2-40B4-BE49-F238E27FC236}">
                <a16:creationId xmlns:a16="http://schemas.microsoft.com/office/drawing/2014/main" id="{F868C3DA-EAE0-4C16-BF1A-F3349139A5F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4998" r="4" b="5198"/>
          <a:stretch/>
        </p:blipFill>
        <p:spPr bwMode="auto">
          <a:xfrm>
            <a:off x="1706519" y="2015732"/>
            <a:ext cx="2332303" cy="147046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Image result for VAN EYCK W RED TURBAN">
            <a:extLst>
              <a:ext uri="{FF2B5EF4-FFF2-40B4-BE49-F238E27FC236}">
                <a16:creationId xmlns:a16="http://schemas.microsoft.com/office/drawing/2014/main" id="{86DD71F8-481D-46C0-B0F9-BA9E16592E0B}"/>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7978" r="-4" b="15743"/>
          <a:stretch/>
        </p:blipFill>
        <p:spPr bwMode="auto">
          <a:xfrm>
            <a:off x="4181538" y="2015732"/>
            <a:ext cx="2328669" cy="22180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14027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E7B302-6DB3-468F-83B5-F99EEF512C39}"/>
              </a:ext>
            </a:extLst>
          </p:cNvPr>
          <p:cNvSpPr>
            <a:spLocks noGrp="1"/>
          </p:cNvSpPr>
          <p:nvPr>
            <p:ph type="title" idx="4294967295"/>
          </p:nvPr>
        </p:nvSpPr>
        <p:spPr>
          <a:xfrm>
            <a:off x="0" y="7967663"/>
            <a:ext cx="9604375" cy="1049337"/>
          </a:xfrm>
        </p:spPr>
        <p:txBody>
          <a:bodyPr>
            <a:normAutofit/>
          </a:bodyPr>
          <a:lstStyle/>
          <a:p>
            <a:r>
              <a:rPr lang="en-US" dirty="0"/>
              <a:t>GHENT ALTARPIECE</a:t>
            </a:r>
          </a:p>
        </p:txBody>
      </p:sp>
      <p:pic>
        <p:nvPicPr>
          <p:cNvPr id="5122" name="Picture 2" descr="Image result for GHENT ALTARPIECE CLOSED">
            <a:extLst>
              <a:ext uri="{FF2B5EF4-FFF2-40B4-BE49-F238E27FC236}">
                <a16:creationId xmlns:a16="http://schemas.microsoft.com/office/drawing/2014/main" id="{2D436B89-FA6C-40DF-8AFC-0EA951125511}"/>
              </a:ext>
            </a:extLst>
          </p:cNvPr>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bwMode="auto">
          <a:xfrm>
            <a:off x="0" y="-50800"/>
            <a:ext cx="9372600" cy="695960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Adoration of the Mystic Lamb, bottom center panel, Jan van Eyck, Ghent Altarpiece, completed 1432, oil on wood, 11â 5â x 7â 6â (Saint Bavo Cathedral, Ghent, Belgi">
            <a:extLst>
              <a:ext uri="{FF2B5EF4-FFF2-40B4-BE49-F238E27FC236}">
                <a16:creationId xmlns:a16="http://schemas.microsoft.com/office/drawing/2014/main" id="{A9DC2EFC-1ACC-4ACE-AFAE-136A4BD84CA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21059" y="4572001"/>
            <a:ext cx="4050029" cy="2285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57199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pic>
        <p:nvPicPr>
          <p:cNvPr id="4100" name="Picture 4" descr="Diagram: Jan van Eyck, Ghent Altarpiece (closed)">
            <a:extLst>
              <a:ext uri="{FF2B5EF4-FFF2-40B4-BE49-F238E27FC236}">
                <a16:creationId xmlns:a16="http://schemas.microsoft.com/office/drawing/2014/main" id="{E4315844-13D6-4740-8636-7301D6F059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19087" y="12270"/>
            <a:ext cx="7353523" cy="68571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12010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68E68A-4548-4512-B546-E6EAC65AABD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F5B8457A-DD6C-4D61-AEB5-4140BEF3322D}"/>
              </a:ext>
            </a:extLst>
          </p:cNvPr>
          <p:cNvSpPr>
            <a:spLocks noGrp="1"/>
          </p:cNvSpPr>
          <p:nvPr>
            <p:ph idx="1"/>
          </p:nvPr>
        </p:nvSpPr>
        <p:spPr/>
        <p:txBody>
          <a:bodyPr/>
          <a:lstStyle/>
          <a:p>
            <a:endParaRPr lang="en-US"/>
          </a:p>
        </p:txBody>
      </p:sp>
      <p:pic>
        <p:nvPicPr>
          <p:cNvPr id="11266" name="Picture 2" descr="The Garden of Earthly Delights by Hieronymus Bosch">
            <a:extLst>
              <a:ext uri="{FF2B5EF4-FFF2-40B4-BE49-F238E27FC236}">
                <a16:creationId xmlns:a16="http://schemas.microsoft.com/office/drawing/2014/main" id="{D8E3A008-52E1-4A24-8E43-51FDD8D7E0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338" y="0"/>
            <a:ext cx="1212532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226779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303</TotalTime>
  <Words>9413</Words>
  <Application>Microsoft Office PowerPoint</Application>
  <PresentationFormat>Widescreen</PresentationFormat>
  <Paragraphs>910</Paragraphs>
  <Slides>42</Slides>
  <Notes>42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42</vt:i4>
      </vt:variant>
    </vt:vector>
  </HeadingPairs>
  <TitlesOfParts>
    <vt:vector size="47" baseType="lpstr">
      <vt:lpstr>Arial</vt:lpstr>
      <vt:lpstr>Calibri</vt:lpstr>
      <vt:lpstr>Calibri Light</vt:lpstr>
      <vt:lpstr>Cambria Math</vt:lpstr>
      <vt:lpstr>Office Theme</vt:lpstr>
      <vt:lpstr>LEARN THIS ART, YOU PHILISTINES!</vt:lpstr>
      <vt:lpstr>Movements</vt:lpstr>
      <vt:lpstr>Early renaissance  1400-1495</vt:lpstr>
      <vt:lpstr>High &amp; late renaissance 1495-1600</vt:lpstr>
      <vt:lpstr>THE SCHOOL OF ATHENS BY RAPHAEL</vt:lpstr>
      <vt:lpstr>Northern renaissance- low countries 1450-1600</vt:lpstr>
      <vt:lpstr>GHENT ALTARPIECE</vt:lpstr>
      <vt:lpstr>PowerPoint Presentation</vt:lpstr>
      <vt:lpstr>PowerPoint Presentation</vt:lpstr>
      <vt:lpstr>GARDEN OF EARTHLY DELIGHTS, EXTERIOR</vt:lpstr>
      <vt:lpstr>Northern renaissance-Germany </vt:lpstr>
      <vt:lpstr>PowerPoint Presentation</vt:lpstr>
      <vt:lpstr>Baroque(1600-1725)</vt:lpstr>
      <vt:lpstr>Rococo 1720-1760</vt:lpstr>
      <vt:lpstr>Neoclassicism 1760-1830</vt:lpstr>
      <vt:lpstr>Romanticism 1800-1850</vt:lpstr>
      <vt:lpstr>Pre-Raphaelite brotherhood 1848-1854</vt:lpstr>
      <vt:lpstr>Hudson river school</vt:lpstr>
      <vt:lpstr>REALISM 1840-1870</vt:lpstr>
      <vt:lpstr>Impressionism 1870-1900</vt:lpstr>
      <vt:lpstr>Post-impressionism 1880-1920</vt:lpstr>
      <vt:lpstr>SYMBOLISM 1880-1910 </vt:lpstr>
      <vt:lpstr>Fauvism 1905-1908</vt:lpstr>
      <vt:lpstr>Cubism 1908-1920*</vt:lpstr>
      <vt:lpstr>CUBISTS AND THEIR FUCKING STRINGS</vt:lpstr>
      <vt:lpstr>PowerPoint Presentation</vt:lpstr>
      <vt:lpstr>Expressionism 1905-1925</vt:lpstr>
      <vt:lpstr>Abstract 1910-</vt:lpstr>
      <vt:lpstr>Dada 1916-1923</vt:lpstr>
      <vt:lpstr>Surrealism  1920’S-</vt:lpstr>
      <vt:lpstr>REGIONALISM (DEPRESSION ERA)</vt:lpstr>
      <vt:lpstr>PowerPoint Presentation</vt:lpstr>
      <vt:lpstr>Photography?</vt:lpstr>
      <vt:lpstr>Abstract expressionism</vt:lpstr>
      <vt:lpstr>Pop art 1950’S AND 60’S</vt:lpstr>
      <vt:lpstr>MISC. 1700’S-1900’S</vt:lpstr>
      <vt:lpstr>MISC. 1700’S</vt:lpstr>
      <vt:lpstr>MISC 1800’S </vt:lpstr>
      <vt:lpstr>MISC. 1800’S AMERICANS</vt:lpstr>
      <vt:lpstr>MISC. 1900’S</vt:lpstr>
      <vt:lpstr>ANCIENT SCULPTURE</vt:lpstr>
      <vt:lpstr>MUSEUMS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LEARN THIS ART, THOU PHILISTINES!</dc:title>
  <dc:creator>Trevor Steiner</dc:creator>
  <cp:lastModifiedBy>Trevor Steiner</cp:lastModifiedBy>
  <cp:revision>46</cp:revision>
  <dcterms:created xsi:type="dcterms:W3CDTF">2019-02-26T22:27:25Z</dcterms:created>
  <dcterms:modified xsi:type="dcterms:W3CDTF">2019-02-27T03:31:51Z</dcterms:modified>
</cp:coreProperties>
</file>